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77" r:id="rId14"/>
    <p:sldId id="267" r:id="rId15"/>
    <p:sldId id="272" r:id="rId16"/>
    <p:sldId id="273" r:id="rId17"/>
    <p:sldId id="268" r:id="rId18"/>
    <p:sldId id="269" r:id="rId19"/>
    <p:sldId id="271" r:id="rId20"/>
    <p:sldId id="278" r:id="rId21"/>
    <p:sldId id="270" r:id="rId22"/>
    <p:sldId id="274" r:id="rId23"/>
    <p:sldId id="275" r:id="rId24"/>
    <p:sldId id="279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54" autoAdjust="0"/>
    <p:restoredTop sz="94660"/>
  </p:normalViewPr>
  <p:slideViewPr>
    <p:cSldViewPr>
      <p:cViewPr varScale="1">
        <p:scale>
          <a:sx n="44" d="100"/>
          <a:sy n="44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981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07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49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257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45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530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829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198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085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411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605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ACAEA-10CB-411B-AFCF-E3DDFDCE065A}" type="datetimeFigureOut">
              <a:rPr lang="pl-PL" smtClean="0"/>
              <a:t>2022-02-28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E0B79-4DD2-43BE-9D01-59D83C205A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8421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63688" y="260648"/>
            <a:ext cx="6334472" cy="963538"/>
          </a:xfrm>
        </p:spPr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Żołnierze wyklęci…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223520" y="6237312"/>
            <a:ext cx="3920480" cy="620688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Opracował: Paweł Olejnik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43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4000">
        <p:fade/>
      </p:transition>
    </mc:Choice>
    <mc:Fallback>
      <p:transition spd="med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810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4000">
        <p14:prism isContent="1" isInverted="1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146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4000">
        <p14:flip dir="r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862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6000">
        <p14:ripple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588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Tm="6000">
        <p14:vortex dir="r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1515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5000">
        <p14:prism isInverted="1"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712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5000">
        <p:blinds dir="vert"/>
      </p:transition>
    </mc:Choice>
    <mc:Fallback>
      <p:transition spd="slow" advTm="5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389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5000">
        <p:dissolve/>
      </p:transition>
    </mc:Choice>
    <mc:Fallback>
      <p:transition spd="slow" advTm="5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30439"/>
      </p:ext>
    </p:extLst>
  </p:cSld>
  <p:clrMapOvr>
    <a:masterClrMapping/>
  </p:clrMapOvr>
  <p:transition spd="slow" advTm="5000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073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5000">
        <p14:honeycomb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1115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4000">
        <p14:shred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/>
          <a:p>
            <a:pPr marL="0" indent="0">
              <a:buNone/>
            </a:pPr>
            <a:endParaRPr lang="pl-PL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l-PL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Obecnie taką nazwę noszą ludzie, którzy w latach 1944-1963 nie poddali się sowieckim najeźdźcom i ich zausznikom, walczyli o wolną i niepodległą Polskę, płacąc cenę najwyższą – tracąc własne życie.</a:t>
            </a:r>
            <a:endParaRPr lang="pl-PL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522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7000">
        <p:fade/>
      </p:transition>
    </mc:Choice>
    <mc:Fallback>
      <p:transition spd="med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347810"/>
      </p:ext>
    </p:extLst>
  </p:cSld>
  <p:clrMapOvr>
    <a:masterClrMapping/>
  </p:clrMapOvr>
  <p:transition spd="slow" advTm="3000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618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 advTm="5000">
        <p14:switch dir="r"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9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854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 advTm="5000">
        <p14:switch dir="r"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7595664"/>
      </p:ext>
    </p:extLst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Dziękuję za uwagę.</a:t>
            </a:r>
            <a:endParaRPr lang="pl-PL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799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Słudzy sowietów nazywali ich:</a:t>
            </a:r>
          </a:p>
          <a:p>
            <a:pPr algn="just">
              <a:buFontTx/>
              <a:buChar char="-"/>
            </a:pP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bandami reakcyjnego podziemia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”,</a:t>
            </a:r>
          </a:p>
          <a:p>
            <a:pPr algn="just">
              <a:buFontTx/>
              <a:buChar char="-"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wrogami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ludu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”,</a:t>
            </a:r>
          </a:p>
          <a:p>
            <a:pPr algn="just">
              <a:buFontTx/>
              <a:buChar char="-"/>
            </a:pP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„przestępcami”,</a:t>
            </a:r>
          </a:p>
          <a:p>
            <a:pPr algn="just">
              <a:buFontTx/>
              <a:buChar char="-"/>
            </a:pP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„zaplutymi karłami reakcji”</a:t>
            </a:r>
          </a:p>
          <a:p>
            <a:pPr marL="0" indent="0" algn="just"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oraz wieloma innymi nieprzyzwoitymi epitetami, by społeczeństwo widziało       w nich wrogów, przestępców, wichrzycieli.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156829"/>
      </p:ext>
    </p:extLst>
  </p:cSld>
  <p:clrMapOvr>
    <a:masterClrMapping/>
  </p:clrMapOvr>
  <p:transition spd="slow" advTm="11000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Uczestników ruchu partyzanckiego określa się też jako „żołnierzy drugiej konspiracji” lub „Żołnierzy Niezłomnych</a:t>
            </a:r>
            <a:r>
              <a:rPr lang="pl-P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Liczbę członków wszystkich </a:t>
            </a:r>
            <a:r>
              <a:rPr lang="pl-P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organizacji i </a:t>
            </a:r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grup konspiracyjnych szacuje się na 120-180 tysięcy. </a:t>
            </a:r>
            <a:r>
              <a:rPr lang="pl-P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Szacuje się, że w </a:t>
            </a:r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walkach podziemia z władzą zginęło około 9 tys. </a:t>
            </a:r>
            <a:r>
              <a:rPr lang="pl-P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Konspiratorów, kolejnych </a:t>
            </a:r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kilka tysięcy zostało zamordowanych na podstawie wyroków komunistycznych sądów lub  zmarło w więzieniach.</a:t>
            </a:r>
          </a:p>
        </p:txBody>
      </p:sp>
    </p:spTree>
    <p:extLst>
      <p:ext uri="{BB962C8B-B14F-4D97-AF65-F5344CB8AC3E}">
        <p14:creationId xmlns:p14="http://schemas.microsoft.com/office/powerpoint/2010/main" val="3893768295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Fenomen powojennej konspiracji niepodległościowej polega m.in. na tym, że była ona – aż do powstania Solidarności – najliczniejszą formą zorganizowanego oporu społeczeństwa polskiego wobec narzuconej władzy. Żołnierze Wyklęci dzięki swojej działalności przyczynili się do opóźnienia kolejnych etapów utrwalania systemu komunistycznego, pozostając dla wielu środowisk wzorem postawy obywatelskiej.</a:t>
            </a:r>
          </a:p>
        </p:txBody>
      </p:sp>
    </p:spTree>
    <p:extLst>
      <p:ext uri="{BB962C8B-B14F-4D97-AF65-F5344CB8AC3E}">
        <p14:creationId xmlns:p14="http://schemas.microsoft.com/office/powerpoint/2010/main" val="571478198"/>
      </p:ext>
    </p:extLst>
  </p:cSld>
  <p:clrMapOvr>
    <a:masterClrMapping/>
  </p:clrMapOvr>
  <p:transition spd="slow" advTm="15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800" dirty="0">
                <a:latin typeface="Arial" panose="020B0604020202020204" pitchFamily="34" charset="0"/>
                <a:cs typeface="Arial" panose="020B0604020202020204" pitchFamily="34" charset="0"/>
              </a:rPr>
              <a:t>Podziemie niepodległościowe aktywnie </a:t>
            </a:r>
            <a:r>
              <a:rPr lang="pl-PL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działało obejmując </a:t>
            </a:r>
            <a:r>
              <a:rPr lang="pl-PL" sz="3800" dirty="0">
                <a:latin typeface="Arial" panose="020B0604020202020204" pitchFamily="34" charset="0"/>
                <a:cs typeface="Arial" panose="020B0604020202020204" pitchFamily="34" charset="0"/>
              </a:rPr>
              <a:t>teren całej Polski, </a:t>
            </a:r>
            <a:r>
              <a:rPr lang="pl-PL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w </a:t>
            </a:r>
            <a:r>
              <a:rPr lang="pl-PL" sz="3800" dirty="0">
                <a:latin typeface="Arial" panose="020B0604020202020204" pitchFamily="34" charset="0"/>
                <a:cs typeface="Arial" panose="020B0604020202020204" pitchFamily="34" charset="0"/>
              </a:rPr>
              <a:t>tym także utracone na rzecz Związku Sowieckiego  Kresy Wschodnie II </a:t>
            </a:r>
            <a:r>
              <a:rPr lang="pl-PL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RP, </a:t>
            </a:r>
            <a:r>
              <a:rPr lang="pl-PL" sz="3800" dirty="0">
                <a:latin typeface="Arial" panose="020B0604020202020204" pitchFamily="34" charset="0"/>
                <a:cs typeface="Arial" panose="020B0604020202020204" pitchFamily="34" charset="0"/>
              </a:rPr>
              <a:t>szczególnie na ziemi grodzieńskiej, nowogródzkiej i </a:t>
            </a:r>
            <a:r>
              <a:rPr lang="pl-PL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wileńskiej. Żołnierze Niezłomni walczyli też w Kaliszu                       i okolicach. Wiadomo, że przynajmniej 10 z nich zostało zamordowanych                        w kaliskim więzieniu przy ul. Łódzkiej.</a:t>
            </a:r>
            <a:endParaRPr lang="pl-PL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318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15000">
        <p:circle/>
      </p:transition>
    </mc:Choice>
    <mc:Fallback>
      <p:transition spd="slow" advTm="1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Sformułowanie „Żołnierze Wyklęci” powstało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w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1993 roku – po raz pierwszy użyto go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tytule wystawy „Żołnierze Wyklęci – antykomunistyczne podziemie zbrojne po 1944 r.”, zorganizowanej przez Ligę Republikańską na Uniwersytecie Warszawskim. Jego autorem był Leszek Żebrowski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Od 2011 roku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dzień 1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marca został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ustanowiony świętem państwowym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poświęconym żołnierzom zbrojnego podziemia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antykomunistycznego, a nawiązuje do wykonania wyroku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śmierci na kierownictwie IV Komendy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Zrzeszenia „Wolność i Niezawisłość” w dniu 01.03.1951 r.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379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000">
        <p:split orient="vert"/>
      </p:transition>
    </mc:Choice>
    <mc:Fallback>
      <p:transition spd="slow" advTm="1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Najbardziej znani żołnierze niezłomni:</a:t>
            </a:r>
          </a:p>
          <a:p>
            <a:pPr>
              <a:buFontTx/>
              <a:buChar char="-"/>
            </a:pP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Witold Pilecki – „Witold”,</a:t>
            </a:r>
          </a:p>
          <a:p>
            <a:pPr>
              <a:buFontTx/>
              <a:buChar char="-"/>
            </a:pP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August Emil Fieldorf – „Nil”,</a:t>
            </a:r>
          </a:p>
          <a:p>
            <a:pPr>
              <a:buFontTx/>
              <a:buChar char="-"/>
            </a:pP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Franciszek Jaskólski – „Zagończyk”,</a:t>
            </a:r>
          </a:p>
          <a:p>
            <a:pPr>
              <a:buFontTx/>
              <a:buChar char="-"/>
            </a:pP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Zygmunt </a:t>
            </a:r>
            <a:r>
              <a:rPr lang="pl-PL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Szendzielarz</a:t>
            </a: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– „Łupaszka”,</a:t>
            </a:r>
          </a:p>
          <a:p>
            <a:pPr>
              <a:buFontTx/>
              <a:buChar char="-"/>
            </a:pP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Józef Kuraś – „Ogień”,</a:t>
            </a:r>
          </a:p>
          <a:p>
            <a:pPr>
              <a:buFontTx/>
              <a:buChar char="-"/>
            </a:pP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Marian </a:t>
            </a:r>
            <a:r>
              <a:rPr lang="pl-PL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Biernacik</a:t>
            </a: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– „Orlik”,</a:t>
            </a:r>
          </a:p>
          <a:p>
            <a:pPr>
              <a:buFontTx/>
              <a:buChar char="-"/>
            </a:pP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Zdzisław </a:t>
            </a:r>
            <a:r>
              <a:rPr lang="pl-PL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Badocha</a:t>
            </a: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– „Żelazny”,</a:t>
            </a:r>
          </a:p>
          <a:p>
            <a:pPr>
              <a:buFontTx/>
              <a:buChar char="-"/>
            </a:pP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Danuta </a:t>
            </a:r>
            <a:r>
              <a:rPr lang="pl-PL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Siedzikówna</a:t>
            </a: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– „Inka”</a:t>
            </a:r>
          </a:p>
          <a:p>
            <a:pPr>
              <a:buFontTx/>
              <a:buChar char="-"/>
            </a:pPr>
            <a:r>
              <a:rPr lang="pl-PL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Józef Franczak – „Lalek”.</a:t>
            </a:r>
            <a:endParaRPr lang="pl-PL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235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5000">
        <p:checker/>
      </p:transition>
    </mc:Choice>
    <mc:Fallback>
      <p:transition spd="slow" advTm="15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Znani niezłomni z Kalisza i okolic:</a:t>
            </a:r>
          </a:p>
          <a:p>
            <a:pPr>
              <a:buFontTx/>
              <a:buChar char="-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Jan Kempiński – „Błysk” lub „Szary”,</a:t>
            </a:r>
          </a:p>
          <a:p>
            <a:pPr>
              <a:buFontTx/>
              <a:buChar char="-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Czesław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Mocek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– „Spirytus” lub „Kordzik”,</a:t>
            </a:r>
          </a:p>
          <a:p>
            <a:pPr>
              <a:buFontTx/>
              <a:buChar char="-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Ludwik Misiek – „Robert”,</a:t>
            </a:r>
          </a:p>
          <a:p>
            <a:pPr>
              <a:buFontTx/>
              <a:buChar char="-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Marian Wasilewski – „Wilk”,</a:t>
            </a:r>
          </a:p>
          <a:p>
            <a:pPr>
              <a:buFontTx/>
              <a:buChar char="-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Eugeniusz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Kokolski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– „Groźny”,</a:t>
            </a:r>
          </a:p>
          <a:p>
            <a:pPr>
              <a:buFontTx/>
              <a:buChar char="-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Stanisław Buda – „Orzeł”,</a:t>
            </a:r>
          </a:p>
          <a:p>
            <a:pPr>
              <a:buFontTx/>
              <a:buChar char="-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Józef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Witman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– „Lis”,</a:t>
            </a:r>
          </a:p>
          <a:p>
            <a:pPr marL="0" indent="0">
              <a:buNone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oraz m.in.: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Stanisław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Spaleniak, Stanisław Kreczmar, Edmund Wałęsa, Edmund Baranek,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Ziemowit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Glabiszewski.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548785"/>
      </p:ext>
    </p:extLst>
  </p:cSld>
  <p:clrMapOvr>
    <a:masterClrMapping/>
  </p:clrMapOvr>
  <p:transition spd="slow" advTm="15000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399</Words>
  <Application>Microsoft Office PowerPoint</Application>
  <PresentationFormat>Pokaz na ekranie (4:3)</PresentationFormat>
  <Paragraphs>34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Motyw pakietu Office</vt:lpstr>
      <vt:lpstr>Żołnierze wyklęci…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Żołnierze wyklęci…</dc:title>
  <dc:creator>7</dc:creator>
  <cp:lastModifiedBy>7</cp:lastModifiedBy>
  <cp:revision>14</cp:revision>
  <dcterms:created xsi:type="dcterms:W3CDTF">2022-02-28T18:06:26Z</dcterms:created>
  <dcterms:modified xsi:type="dcterms:W3CDTF">2022-02-28T20:05:41Z</dcterms:modified>
</cp:coreProperties>
</file>