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1" r:id="rId15"/>
    <p:sldId id="272"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F4E3AB40-D65B-44B0-878D-87DD0D97DC4E}">
          <p14:sldIdLst>
            <p14:sldId id="256"/>
            <p14:sldId id="257"/>
            <p14:sldId id="258"/>
            <p14:sldId id="260"/>
            <p14:sldId id="261"/>
            <p14:sldId id="262"/>
            <p14:sldId id="263"/>
            <p14:sldId id="264"/>
            <p14:sldId id="265"/>
            <p14:sldId id="266"/>
            <p14:sldId id="267"/>
            <p14:sldId id="268"/>
            <p14:sldId id="269"/>
            <p14:sldId id="271"/>
            <p14:sldId id="272"/>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3B9DCDA2-5088-475A-A52E-A2774E3A2F6B}" type="datetimeFigureOut">
              <a:rPr lang="en-AU" smtClean="0"/>
              <a:t>1/04/2021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282679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B9DCDA2-5088-475A-A52E-A2774E3A2F6B}" type="datetimeFigureOut">
              <a:rPr lang="en-AU" smtClean="0"/>
              <a:t>1/04/2021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232255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B9DCDA2-5088-475A-A52E-A2774E3A2F6B}" type="datetimeFigureOut">
              <a:rPr lang="en-AU" smtClean="0"/>
              <a:t>1/04/2021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303171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B9DCDA2-5088-475A-A52E-A2774E3A2F6B}" type="datetimeFigureOut">
              <a:rPr lang="en-AU" smtClean="0"/>
              <a:t>1/04/2021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C9BC29-97EB-4B93-84A4-759686D24175}" type="slidenum">
              <a:rPr lang="en-AU" smtClean="0"/>
              <a:t>‹#›</a:t>
            </a:fld>
            <a:endParaRPr lang="en-AU"/>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8413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B9DCDA2-5088-475A-A52E-A2774E3A2F6B}" type="datetimeFigureOut">
              <a:rPr lang="en-AU" smtClean="0"/>
              <a:t>1/04/2021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248615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9DCDA2-5088-475A-A52E-A2774E3A2F6B}" type="datetimeFigureOut">
              <a:rPr lang="en-AU" smtClean="0"/>
              <a:t>1/04/2021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3559087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9DCDA2-5088-475A-A52E-A2774E3A2F6B}" type="datetimeFigureOut">
              <a:rPr lang="en-AU" smtClean="0"/>
              <a:t>1/04/2021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1290150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B9DCDA2-5088-475A-A52E-A2774E3A2F6B}" type="datetimeFigureOut">
              <a:rPr lang="en-AU" smtClean="0"/>
              <a:t>1/04/2021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3181138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B9DCDA2-5088-475A-A52E-A2774E3A2F6B}" type="datetimeFigureOut">
              <a:rPr lang="en-AU" smtClean="0"/>
              <a:t>1/04/2021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71890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B9DCDA2-5088-475A-A52E-A2774E3A2F6B}" type="datetimeFigureOut">
              <a:rPr lang="en-AU" smtClean="0"/>
              <a:t>1/04/2021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34555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B9DCDA2-5088-475A-A52E-A2774E3A2F6B}" type="datetimeFigureOut">
              <a:rPr lang="en-AU" smtClean="0"/>
              <a:t>1/04/2021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295206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B9DCDA2-5088-475A-A52E-A2774E3A2F6B}" type="datetimeFigureOut">
              <a:rPr lang="en-AU" smtClean="0"/>
              <a:t>1/04/2021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179805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B9DCDA2-5088-475A-A52E-A2774E3A2F6B}" type="datetimeFigureOut">
              <a:rPr lang="en-AU" smtClean="0"/>
              <a:t>1/04/2021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345499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3B9DCDA2-5088-475A-A52E-A2774E3A2F6B}" type="datetimeFigureOut">
              <a:rPr lang="en-AU" smtClean="0"/>
              <a:t>1/04/2021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22031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B9DCDA2-5088-475A-A52E-A2774E3A2F6B}" type="datetimeFigureOut">
              <a:rPr lang="en-AU" smtClean="0"/>
              <a:t>1/04/2021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122225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p:cNvSpPr>
            <a:spLocks noGrp="1"/>
          </p:cNvSpPr>
          <p:nvPr>
            <p:ph type="dt" sz="half" idx="10"/>
          </p:nvPr>
        </p:nvSpPr>
        <p:spPr/>
        <p:txBody>
          <a:bodyPr/>
          <a:lstStyle/>
          <a:p>
            <a:fld id="{3B9DCDA2-5088-475A-A52E-A2774E3A2F6B}" type="datetimeFigureOut">
              <a:rPr lang="en-AU" smtClean="0"/>
              <a:t>1/04/2021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373411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B9DCDA2-5088-475A-A52E-A2774E3A2F6B}" type="datetimeFigureOut">
              <a:rPr lang="en-AU" smtClean="0"/>
              <a:t>1/04/2021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7C9BC29-97EB-4B93-84A4-759686D24175}" type="slidenum">
              <a:rPr lang="en-AU" smtClean="0"/>
              <a:t>‹#›</a:t>
            </a:fld>
            <a:endParaRPr lang="en-AU"/>
          </a:p>
        </p:txBody>
      </p:sp>
    </p:spTree>
    <p:extLst>
      <p:ext uri="{BB962C8B-B14F-4D97-AF65-F5344CB8AC3E}">
        <p14:creationId xmlns:p14="http://schemas.microsoft.com/office/powerpoint/2010/main" val="189339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B9DCDA2-5088-475A-A52E-A2774E3A2F6B}" type="datetimeFigureOut">
              <a:rPr lang="en-AU" smtClean="0"/>
              <a:t>1/04/2021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C9BC29-97EB-4B93-84A4-759686D24175}" type="slidenum">
              <a:rPr lang="en-AU" smtClean="0"/>
              <a:t>‹#›</a:t>
            </a:fld>
            <a:endParaRPr lang="en-AU"/>
          </a:p>
        </p:txBody>
      </p:sp>
    </p:spTree>
    <p:extLst>
      <p:ext uri="{BB962C8B-B14F-4D97-AF65-F5344CB8AC3E}">
        <p14:creationId xmlns:p14="http://schemas.microsoft.com/office/powerpoint/2010/main" val="290020202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szkola.pl/historia/historyczne-znaczenie-konstytucji-3-maja-dla-polski-i-europy-6171.html" TargetMode="External"/><Relationship Id="rId7" Type="http://schemas.openxmlformats.org/officeDocument/2006/relationships/hyperlink" Target="https://ciekawostki.online/ciekawostki/224/o-konstytucji-3-maja/" TargetMode="External"/><Relationship Id="rId2" Type="http://schemas.openxmlformats.org/officeDocument/2006/relationships/hyperlink" Target="https://pl.wikipedia.org/wiki/Konstytucja_3_maja" TargetMode="External"/><Relationship Id="rId1" Type="http://schemas.openxmlformats.org/officeDocument/2006/relationships/slideLayout" Target="../slideLayouts/slideLayout2.xml"/><Relationship Id="rId6" Type="http://schemas.openxmlformats.org/officeDocument/2006/relationships/hyperlink" Target="http://mec.edu.pl/wp-content/uploads/2017/04/ulotka-1.pdf" TargetMode="External"/><Relationship Id="rId5" Type="http://schemas.openxmlformats.org/officeDocument/2006/relationships/hyperlink" Target="https://pl.wikipedia.org/wiki/Liberum_veto" TargetMode="External"/><Relationship Id="rId4" Type="http://schemas.openxmlformats.org/officeDocument/2006/relationships/hyperlink" Target="https://pl.wikipedia.org/wiki/Stanis%C5%82aw_August_Poniatowsk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l.wikipedia.org/wiki/Fryderyk_Wilhelm_II_Prusk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E5893B6-2FA3-4BC9-B92C-905AC246B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4BA3E8FD-9F09-4CEA-A256-8F224020B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9" name="Freeform 16">
            <a:extLst>
              <a:ext uri="{FF2B5EF4-FFF2-40B4-BE49-F238E27FC236}">
                <a16:creationId xmlns:a16="http://schemas.microsoft.com/office/drawing/2014/main" id="{CAE376DB-C2F0-4E55-8340-BCF0630E2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141" name="Rectangle 140">
            <a:extLst>
              <a:ext uri="{FF2B5EF4-FFF2-40B4-BE49-F238E27FC236}">
                <a16:creationId xmlns:a16="http://schemas.microsoft.com/office/drawing/2014/main" id="{932E5045-84D3-4AC5-A922-BB54EC2F2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0824"/>
            <a:ext cx="12191695" cy="1487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 name="Freeform 5">
            <a:extLst>
              <a:ext uri="{FF2B5EF4-FFF2-40B4-BE49-F238E27FC236}">
                <a16:creationId xmlns:a16="http://schemas.microsoft.com/office/drawing/2014/main" id="{7E7645CB-4AD0-45D4-8A1D-6C7F2CACA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136999"/>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ytuł 1">
            <a:extLst>
              <a:ext uri="{FF2B5EF4-FFF2-40B4-BE49-F238E27FC236}">
                <a16:creationId xmlns:a16="http://schemas.microsoft.com/office/drawing/2014/main" id="{C412C072-2FF9-48D9-89E3-0F48A658A6E4}"/>
              </a:ext>
            </a:extLst>
          </p:cNvPr>
          <p:cNvSpPr>
            <a:spLocks noGrp="1"/>
          </p:cNvSpPr>
          <p:nvPr>
            <p:ph type="ctrTitle"/>
          </p:nvPr>
        </p:nvSpPr>
        <p:spPr>
          <a:xfrm>
            <a:off x="1521172" y="4154087"/>
            <a:ext cx="9149350" cy="1793390"/>
          </a:xfrm>
        </p:spPr>
        <p:txBody>
          <a:bodyPr>
            <a:normAutofit fontScale="90000"/>
          </a:bodyPr>
          <a:lstStyle/>
          <a:p>
            <a:pPr algn="ctr"/>
            <a:r>
              <a:rPr lang="pl-PL" dirty="0">
                <a:latin typeface="Georgia Pro" panose="02040502050405020303" pitchFamily="18" charset="0"/>
              </a:rPr>
              <a:t>Konstytucja 3 maja 1791</a:t>
            </a:r>
            <a:endParaRPr lang="en-AU" dirty="0">
              <a:latin typeface="Georgia Pro" panose="02040502050405020303" pitchFamily="18" charset="0"/>
            </a:endParaRPr>
          </a:p>
        </p:txBody>
      </p:sp>
      <p:sp>
        <p:nvSpPr>
          <p:cNvPr id="3" name="Podtytuł 2">
            <a:extLst>
              <a:ext uri="{FF2B5EF4-FFF2-40B4-BE49-F238E27FC236}">
                <a16:creationId xmlns:a16="http://schemas.microsoft.com/office/drawing/2014/main" id="{4FB13B39-9754-4AA1-9784-143CAF7A8C96}"/>
              </a:ext>
            </a:extLst>
          </p:cNvPr>
          <p:cNvSpPr>
            <a:spLocks noGrp="1"/>
          </p:cNvSpPr>
          <p:nvPr>
            <p:ph type="subTitle" idx="1"/>
          </p:nvPr>
        </p:nvSpPr>
        <p:spPr>
          <a:xfrm>
            <a:off x="636916" y="5722374"/>
            <a:ext cx="9149349" cy="487924"/>
          </a:xfrm>
        </p:spPr>
        <p:txBody>
          <a:bodyPr>
            <a:normAutofit/>
          </a:bodyPr>
          <a:lstStyle/>
          <a:p>
            <a:endParaRPr lang="en-AU"/>
          </a:p>
        </p:txBody>
      </p:sp>
      <p:pic>
        <p:nvPicPr>
          <p:cNvPr id="1026" name="Picture 2" descr="Małe czerwone godło Polski orzeł biały HERB 9176841933 - Allegro.pl">
            <a:extLst>
              <a:ext uri="{FF2B5EF4-FFF2-40B4-BE49-F238E27FC236}">
                <a16:creationId xmlns:a16="http://schemas.microsoft.com/office/drawing/2014/main" id="{55F45DC7-461F-42FF-AEA7-9D3ED35AF54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4396" y="381721"/>
            <a:ext cx="2373552" cy="237355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4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BB49DD-ED15-46A1-A92A-B8DB670A3668}"/>
              </a:ext>
            </a:extLst>
          </p:cNvPr>
          <p:cNvSpPr>
            <a:spLocks noGrp="1"/>
          </p:cNvSpPr>
          <p:nvPr>
            <p:ph type="title"/>
          </p:nvPr>
        </p:nvSpPr>
        <p:spPr/>
        <p:txBody>
          <a:bodyPr/>
          <a:lstStyle/>
          <a:p>
            <a:pPr algn="ctr"/>
            <a:r>
              <a:rPr lang="pl-PL" dirty="0">
                <a:solidFill>
                  <a:schemeClr val="tx1"/>
                </a:solidFill>
                <a:latin typeface="Georgia Pro" panose="02040502050405020303" pitchFamily="18" charset="0"/>
              </a:rPr>
              <a:t>Twórcy Konstytucji 3 maja</a:t>
            </a:r>
            <a:endParaRPr lang="en-AU" dirty="0">
              <a:solidFill>
                <a:schemeClr val="tx1"/>
              </a:solidFill>
              <a:latin typeface="Georgia Pro" panose="02040502050405020303" pitchFamily="18" charset="0"/>
            </a:endParaRPr>
          </a:p>
        </p:txBody>
      </p:sp>
      <p:sp>
        <p:nvSpPr>
          <p:cNvPr id="3" name="Symbol zastępczy zawartości 2">
            <a:extLst>
              <a:ext uri="{FF2B5EF4-FFF2-40B4-BE49-F238E27FC236}">
                <a16:creationId xmlns:a16="http://schemas.microsoft.com/office/drawing/2014/main" id="{876F1BC9-C7EA-4B23-94F5-21B00B111473}"/>
              </a:ext>
            </a:extLst>
          </p:cNvPr>
          <p:cNvSpPr>
            <a:spLocks noGrp="1"/>
          </p:cNvSpPr>
          <p:nvPr>
            <p:ph idx="1"/>
          </p:nvPr>
        </p:nvSpPr>
        <p:spPr>
          <a:xfrm>
            <a:off x="2141166" y="1565515"/>
            <a:ext cx="10150983" cy="4195481"/>
          </a:xfrm>
        </p:spPr>
        <p:txBody>
          <a:bodyPr/>
          <a:lstStyle/>
          <a:p>
            <a:pPr marL="0" indent="0">
              <a:buNone/>
            </a:pPr>
            <a:r>
              <a:rPr lang="pl-PL" b="1" dirty="0">
                <a:latin typeface="Georgia Pro" panose="02040502050405020303" pitchFamily="18" charset="0"/>
              </a:rPr>
              <a:t>Hugo Kołłątaj </a:t>
            </a:r>
            <a:r>
              <a:rPr lang="pl-PL" dirty="0">
                <a:latin typeface="Georgia Pro" panose="02040502050405020303" pitchFamily="18" charset="0"/>
              </a:rPr>
              <a:t>(1750-1812), duchowny katolicki, reformator szkolnictwa, orędownik zmian ustrojowych w państwie. Poglądy społeczne zawarł w: Do Stanisława Małachowskiego, referendarza koronnego. O przyszłym sejmie Anonima listów </a:t>
            </a:r>
            <a:r>
              <a:rPr lang="pl-PL" dirty="0" err="1">
                <a:latin typeface="Georgia Pro" panose="02040502050405020303" pitchFamily="18" charset="0"/>
              </a:rPr>
              <a:t>kilka,które</a:t>
            </a:r>
            <a:r>
              <a:rPr lang="pl-PL" dirty="0">
                <a:latin typeface="Georgia Pro" panose="02040502050405020303" pitchFamily="18" charset="0"/>
              </a:rPr>
              <a:t> swoje miejsce znalazły później w tekście Konstytucji. Był założycielem Zgromadzenia Przyjaciół Konstytucji Rządowej. Pod wpływem wydarzeń wojennych z 1792 r. przystąpił do konfederacji targowickiej. Później jednak przygotowywał powstanie kościuszkowskie, w którym uczestniczył.</a:t>
            </a:r>
            <a:endParaRPr lang="en-AU" dirty="0">
              <a:latin typeface="Georgia Pro" panose="02040502050405020303" pitchFamily="18" charset="0"/>
            </a:endParaRPr>
          </a:p>
        </p:txBody>
      </p:sp>
      <p:pic>
        <p:nvPicPr>
          <p:cNvPr id="7170" name="Picture 2" descr="Hugo Kołłątaj – Wikipedia, wolna encyklopedia">
            <a:extLst>
              <a:ext uri="{FF2B5EF4-FFF2-40B4-BE49-F238E27FC236}">
                <a16:creationId xmlns:a16="http://schemas.microsoft.com/office/drawing/2014/main" id="{89555B87-56D9-47DB-8F19-D3FFB5EEF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54" y="1565515"/>
            <a:ext cx="1859812" cy="2514977"/>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A6BD9840-190A-4448-9F83-FF1A53E1FF21}"/>
              </a:ext>
            </a:extLst>
          </p:cNvPr>
          <p:cNvSpPr txBox="1"/>
          <p:nvPr/>
        </p:nvSpPr>
        <p:spPr>
          <a:xfrm>
            <a:off x="871837" y="4454625"/>
            <a:ext cx="8953270" cy="1477328"/>
          </a:xfrm>
          <a:prstGeom prst="rect">
            <a:avLst/>
          </a:prstGeom>
          <a:noFill/>
        </p:spPr>
        <p:txBody>
          <a:bodyPr wrap="square">
            <a:spAutoFit/>
          </a:bodyPr>
          <a:lstStyle/>
          <a:p>
            <a:r>
              <a:rPr lang="pl-PL" b="1" dirty="0">
                <a:latin typeface="Georgia Pro" panose="02040502050405020303" pitchFamily="18" charset="0"/>
              </a:rPr>
              <a:t>Stanisław Małachowski </a:t>
            </a:r>
            <a:r>
              <a:rPr lang="pl-PL" dirty="0">
                <a:latin typeface="Georgia Pro" panose="02040502050405020303" pitchFamily="18" charset="0"/>
              </a:rPr>
              <a:t>(1736-1809), marszałek Sejmu Czteroletniego, polityk, reformator społeczny. Niezależnie od króla, wraz z Ignacym Potockim i Hugonem Kołłątajem przygotowywał tekst Konstytucji. Przeprowadził jej uchwalenie na sesji Sejmu 3 maja. Był zdecydowanym przeciwnikiem konfederacji targowickiej oraz przystąpienia do niej króla</a:t>
            </a:r>
            <a:r>
              <a:rPr lang="pl-PL" dirty="0"/>
              <a:t>. </a:t>
            </a:r>
            <a:endParaRPr lang="en-AU" dirty="0"/>
          </a:p>
        </p:txBody>
      </p:sp>
      <p:pic>
        <p:nvPicPr>
          <p:cNvPr id="7172" name="Picture 4" descr="Stanisław Małachowski – Wikipedia, wolna encyklopedia">
            <a:extLst>
              <a:ext uri="{FF2B5EF4-FFF2-40B4-BE49-F238E27FC236}">
                <a16:creationId xmlns:a16="http://schemas.microsoft.com/office/drawing/2014/main" id="{3476086B-D963-4996-B1F0-DF0E7C435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3265" y="4054235"/>
            <a:ext cx="18478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8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BC7B76-0D6F-410C-A613-A867B1D8E5E5}"/>
              </a:ext>
            </a:extLst>
          </p:cNvPr>
          <p:cNvSpPr>
            <a:spLocks noGrp="1"/>
          </p:cNvSpPr>
          <p:nvPr>
            <p:ph type="title"/>
          </p:nvPr>
        </p:nvSpPr>
        <p:spPr/>
        <p:txBody>
          <a:bodyPr/>
          <a:lstStyle/>
          <a:p>
            <a:pPr algn="ctr"/>
            <a:r>
              <a:rPr kumimoji="0" lang="pl-PL" sz="4200" b="0" i="0" u="none" strike="noStrike" kern="1200" cap="none" spc="0" normalizeH="0" baseline="0" noProof="0" dirty="0">
                <a:ln>
                  <a:noFill/>
                </a:ln>
                <a:solidFill>
                  <a:prstClr val="white"/>
                </a:solidFill>
                <a:effectLst/>
                <a:uLnTx/>
                <a:uFillTx/>
                <a:latin typeface="Georgia Pro" panose="02040502050405020303" pitchFamily="18" charset="0"/>
                <a:ea typeface="+mj-ea"/>
                <a:cs typeface="+mj-cs"/>
              </a:rPr>
              <a:t>Twórcy Konstytucji 3 maja</a:t>
            </a:r>
            <a:endParaRPr lang="en-AU" dirty="0"/>
          </a:p>
        </p:txBody>
      </p:sp>
      <p:sp>
        <p:nvSpPr>
          <p:cNvPr id="3" name="Symbol zastępczy zawartości 2">
            <a:extLst>
              <a:ext uri="{FF2B5EF4-FFF2-40B4-BE49-F238E27FC236}">
                <a16:creationId xmlns:a16="http://schemas.microsoft.com/office/drawing/2014/main" id="{C834BD69-3BDD-4FB6-8D94-E119F6BE1CE1}"/>
              </a:ext>
            </a:extLst>
          </p:cNvPr>
          <p:cNvSpPr>
            <a:spLocks noGrp="1"/>
          </p:cNvSpPr>
          <p:nvPr>
            <p:ph idx="1"/>
          </p:nvPr>
        </p:nvSpPr>
        <p:spPr>
          <a:xfrm>
            <a:off x="220905" y="1549810"/>
            <a:ext cx="8946541" cy="4195481"/>
          </a:xfrm>
        </p:spPr>
        <p:txBody>
          <a:bodyPr/>
          <a:lstStyle/>
          <a:p>
            <a:pPr marL="0" indent="0">
              <a:buNone/>
            </a:pPr>
            <a:r>
              <a:rPr lang="pl-PL" b="1" dirty="0">
                <a:latin typeface="Georgia Pro" panose="02040502050405020303" pitchFamily="18" charset="0"/>
              </a:rPr>
              <a:t>Julian Ursyn Niemcewicz </a:t>
            </a:r>
            <a:r>
              <a:rPr lang="pl-PL" dirty="0">
                <a:latin typeface="Georgia Pro" panose="02040502050405020303" pitchFamily="18" charset="0"/>
              </a:rPr>
              <a:t>(1758-1841), działacz polityczny, poeta, dramaturg. Jako poseł Sejmu Wielkiego brał czynny udział w przygotowaniu tekstu Konstytucji. W 1791 był jednym z założycieli Zgromadzenia Przyjaciół Konstytucji Rządowej. Po wojnie polsko-rosyjskiej i zwycięstwie targowiczan przebywał na emigracji w Lipsku, Wiedniu, Florencji i Rzymie. Na emigracji aktywnie uczestniczył w przygotowaniach do insurekcji, w której wziął udział.</a:t>
            </a:r>
            <a:endParaRPr lang="en-AU" dirty="0">
              <a:latin typeface="Georgia Pro" panose="02040502050405020303" pitchFamily="18" charset="0"/>
            </a:endParaRPr>
          </a:p>
        </p:txBody>
      </p:sp>
      <p:sp>
        <p:nvSpPr>
          <p:cNvPr id="5" name="pole tekstowe 4">
            <a:extLst>
              <a:ext uri="{FF2B5EF4-FFF2-40B4-BE49-F238E27FC236}">
                <a16:creationId xmlns:a16="http://schemas.microsoft.com/office/drawing/2014/main" id="{45A7628D-6549-450D-ABBE-9A60B0B9D5D6}"/>
              </a:ext>
            </a:extLst>
          </p:cNvPr>
          <p:cNvSpPr txBox="1"/>
          <p:nvPr/>
        </p:nvSpPr>
        <p:spPr>
          <a:xfrm>
            <a:off x="3024554" y="4300480"/>
            <a:ext cx="8520751" cy="1754326"/>
          </a:xfrm>
          <a:prstGeom prst="rect">
            <a:avLst/>
          </a:prstGeom>
          <a:noFill/>
        </p:spPr>
        <p:txBody>
          <a:bodyPr wrap="square">
            <a:spAutoFit/>
          </a:bodyPr>
          <a:lstStyle/>
          <a:p>
            <a:r>
              <a:rPr lang="pl-PL" dirty="0" err="1">
                <a:latin typeface="Georgia Pro" panose="02040502050405020303" pitchFamily="18" charset="0"/>
              </a:rPr>
              <a:t>Scipione</a:t>
            </a:r>
            <a:r>
              <a:rPr lang="pl-PL" dirty="0">
                <a:latin typeface="Georgia Pro" panose="02040502050405020303" pitchFamily="18" charset="0"/>
              </a:rPr>
              <a:t> </a:t>
            </a:r>
            <a:r>
              <a:rPr lang="pl-PL" dirty="0" err="1">
                <a:latin typeface="Georgia Pro" panose="02040502050405020303" pitchFamily="18" charset="0"/>
              </a:rPr>
              <a:t>Piattoli</a:t>
            </a:r>
            <a:r>
              <a:rPr lang="pl-PL" dirty="0">
                <a:latin typeface="Georgia Pro" panose="02040502050405020303" pitchFamily="18" charset="0"/>
              </a:rPr>
              <a:t> (1749-1809), Włoch, pisarz, pedagog, bibliotekarz i sekretarz osobisty króla Stanisława Augusta Poniatowskiego. </a:t>
            </a:r>
            <a:r>
              <a:rPr lang="pl-PL" dirty="0" err="1">
                <a:latin typeface="Georgia Pro" panose="02040502050405020303" pitchFamily="18" charset="0"/>
              </a:rPr>
              <a:t>Piattoli</a:t>
            </a:r>
            <a:r>
              <a:rPr lang="pl-PL" dirty="0">
                <a:latin typeface="Georgia Pro" panose="02040502050405020303" pitchFamily="18" charset="0"/>
              </a:rPr>
              <a:t> przy współpracy z królem i Ignacym Potockim aktywnie uczestniczył w pracach nad projektem Konstytucji, której został redaktorem. Po przyjęciu Konstytucji </a:t>
            </a:r>
            <a:r>
              <a:rPr lang="pl-PL" dirty="0" err="1">
                <a:latin typeface="Georgia Pro" panose="02040502050405020303" pitchFamily="18" charset="0"/>
              </a:rPr>
              <a:t>Piattoli</a:t>
            </a:r>
            <a:r>
              <a:rPr lang="pl-PL" dirty="0">
                <a:latin typeface="Georgia Pro" panose="02040502050405020303" pitchFamily="18" charset="0"/>
              </a:rPr>
              <a:t> był współorganizatorem Zgromadzenia Przyjaciół Konstytucji Rządowej. Do grudnia 1793 r. zajmował się dyplomacją królewską.</a:t>
            </a:r>
            <a:endParaRPr lang="en-AU" dirty="0">
              <a:latin typeface="Georgia Pro" panose="02040502050405020303" pitchFamily="18" charset="0"/>
            </a:endParaRPr>
          </a:p>
        </p:txBody>
      </p:sp>
      <p:pic>
        <p:nvPicPr>
          <p:cNvPr id="8194" name="Picture 2" descr="Julian Ursyn Niemcewicz - Życie i twórczość | Artysta | Culture.pl">
            <a:extLst>
              <a:ext uri="{FF2B5EF4-FFF2-40B4-BE49-F238E27FC236}">
                <a16:creationId xmlns:a16="http://schemas.microsoft.com/office/drawing/2014/main" id="{80102851-4B05-4948-AF10-B74E48201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196" y="1300220"/>
            <a:ext cx="18192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cipione Piattoli – Wikipedia, wolna encyklopedia">
            <a:extLst>
              <a:ext uri="{FF2B5EF4-FFF2-40B4-BE49-F238E27FC236}">
                <a16:creationId xmlns:a16="http://schemas.microsoft.com/office/drawing/2014/main" id="{5098F56B-9B35-4530-9747-C137DA347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36" y="4063218"/>
            <a:ext cx="20478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1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7C0067-67DF-45A4-BA7C-57A770294D12}"/>
              </a:ext>
            </a:extLst>
          </p:cNvPr>
          <p:cNvSpPr>
            <a:spLocks noGrp="1"/>
          </p:cNvSpPr>
          <p:nvPr>
            <p:ph type="title"/>
          </p:nvPr>
        </p:nvSpPr>
        <p:spPr/>
        <p:txBody>
          <a:bodyPr/>
          <a:lstStyle/>
          <a:p>
            <a:pPr algn="ctr"/>
            <a:r>
              <a:rPr kumimoji="0" lang="pl-PL" sz="4200" b="0" i="0" u="none" strike="noStrike" kern="1200" cap="none" spc="0" normalizeH="0" baseline="0" noProof="0" dirty="0">
                <a:ln>
                  <a:noFill/>
                </a:ln>
                <a:solidFill>
                  <a:prstClr val="white"/>
                </a:solidFill>
                <a:effectLst/>
                <a:uLnTx/>
                <a:uFillTx/>
                <a:latin typeface="Georgia Pro" panose="02040502050405020303" pitchFamily="18" charset="0"/>
                <a:ea typeface="+mj-ea"/>
                <a:cs typeface="+mj-cs"/>
              </a:rPr>
              <a:t>Twórcy Konstytucji 3 maja</a:t>
            </a:r>
            <a:endParaRPr lang="en-AU" dirty="0"/>
          </a:p>
        </p:txBody>
      </p:sp>
      <p:sp>
        <p:nvSpPr>
          <p:cNvPr id="3" name="Symbol zastępczy zawartości 2">
            <a:extLst>
              <a:ext uri="{FF2B5EF4-FFF2-40B4-BE49-F238E27FC236}">
                <a16:creationId xmlns:a16="http://schemas.microsoft.com/office/drawing/2014/main" id="{A9CA8C2A-B2EE-4EEB-BC4E-61090EB8C296}"/>
              </a:ext>
            </a:extLst>
          </p:cNvPr>
          <p:cNvSpPr>
            <a:spLocks noGrp="1"/>
          </p:cNvSpPr>
          <p:nvPr>
            <p:ph idx="1"/>
          </p:nvPr>
        </p:nvSpPr>
        <p:spPr>
          <a:xfrm>
            <a:off x="236112" y="1621843"/>
            <a:ext cx="8999328" cy="2031325"/>
          </a:xfrm>
        </p:spPr>
        <p:txBody>
          <a:bodyPr>
            <a:normAutofit lnSpcReduction="10000"/>
          </a:bodyPr>
          <a:lstStyle/>
          <a:p>
            <a:pPr marL="0" indent="0">
              <a:buNone/>
            </a:pPr>
            <a:r>
              <a:rPr lang="pl-PL" b="1" dirty="0"/>
              <a:t>Ignacy Potocki </a:t>
            </a:r>
            <a:r>
              <a:rPr lang="pl-PL" dirty="0"/>
              <a:t>(1750-1809), marszałek wielki litewski, publicysta, dramaturg, poeta, polityk. Brał czynny udział w przygotowaniu tekstu Konstytucji. W czasie wojny 1792 r. sprzeciwił się przystąpieniu króla do konfederacji targowickiej. Po zwycięstwie jej zwolenników udał się na emigrację do Drezna, gdzie przygotowywał powstanie kościuszkowskie w którym wziął czynny udział. Jest współautorem książki O ustanowieniu i upadku Konstytucji 3 Maja.</a:t>
            </a:r>
            <a:endParaRPr lang="en-AU" dirty="0"/>
          </a:p>
        </p:txBody>
      </p:sp>
      <p:sp>
        <p:nvSpPr>
          <p:cNvPr id="5" name="pole tekstowe 4">
            <a:extLst>
              <a:ext uri="{FF2B5EF4-FFF2-40B4-BE49-F238E27FC236}">
                <a16:creationId xmlns:a16="http://schemas.microsoft.com/office/drawing/2014/main" id="{45D58C2D-C036-4A39-86C4-5B6AEAF53AE6}"/>
              </a:ext>
            </a:extLst>
          </p:cNvPr>
          <p:cNvSpPr txBox="1"/>
          <p:nvPr/>
        </p:nvSpPr>
        <p:spPr>
          <a:xfrm>
            <a:off x="3174274" y="4373957"/>
            <a:ext cx="8827225" cy="2031325"/>
          </a:xfrm>
          <a:prstGeom prst="rect">
            <a:avLst/>
          </a:prstGeom>
          <a:noFill/>
        </p:spPr>
        <p:txBody>
          <a:bodyPr wrap="square">
            <a:spAutoFit/>
          </a:bodyPr>
          <a:lstStyle/>
          <a:p>
            <a:r>
              <a:rPr lang="pl-PL" b="1" dirty="0"/>
              <a:t>Stanisław Staszic </a:t>
            </a:r>
            <a:r>
              <a:rPr lang="pl-PL" dirty="0"/>
              <a:t>(1755-1826), pisarz polityczny, publicysta, filozof, pedagog, geolog i geograf. Był autorem pracy opublikowanej anonimowo Uwagi nad życiem Jana Zamoyskiego (wydanej w 1787 r.), która wywarła duży wpływ na sposób myślenia uczestników życia politycznego i społecznego Rzeczpospolitej Obojga Narodów. Swoją refleksję kontynuował w Przestrogach dla Polski. Chociaż nie brał aktywnego udziału w pracach nad Konstytucją, wpływ jego na treść Ustawy jest niepodważalny</a:t>
            </a:r>
            <a:endParaRPr lang="en-AU" dirty="0"/>
          </a:p>
        </p:txBody>
      </p:sp>
      <p:pic>
        <p:nvPicPr>
          <p:cNvPr id="9220" name="Picture 4" descr="Wielki Wschód Polski - wielka loża masońska - wolnomularstwo.pl">
            <a:extLst>
              <a:ext uri="{FF2B5EF4-FFF2-40B4-BE49-F238E27FC236}">
                <a16:creationId xmlns:a16="http://schemas.microsoft.com/office/drawing/2014/main" id="{62466AF1-462F-4C9E-8497-A3EEB89CB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5439" y="1356087"/>
            <a:ext cx="172402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Stanisław Staszic – Wikicytaty">
            <a:extLst>
              <a:ext uri="{FF2B5EF4-FFF2-40B4-BE49-F238E27FC236}">
                <a16:creationId xmlns:a16="http://schemas.microsoft.com/office/drawing/2014/main" id="{A44F686E-1D36-4C90-A884-6B051A13F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3947832"/>
            <a:ext cx="18573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672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6F0E21-CEEA-4013-BAAC-DE9B89AA2FB0}"/>
              </a:ext>
            </a:extLst>
          </p:cNvPr>
          <p:cNvSpPr>
            <a:spLocks noGrp="1"/>
          </p:cNvSpPr>
          <p:nvPr>
            <p:ph type="title"/>
          </p:nvPr>
        </p:nvSpPr>
        <p:spPr/>
        <p:txBody>
          <a:bodyPr/>
          <a:lstStyle/>
          <a:p>
            <a:pPr algn="ctr"/>
            <a:endParaRPr lang="en-AU" dirty="0"/>
          </a:p>
        </p:txBody>
      </p:sp>
      <p:sp>
        <p:nvSpPr>
          <p:cNvPr id="3" name="Symbol zastępczy zawartości 2">
            <a:extLst>
              <a:ext uri="{FF2B5EF4-FFF2-40B4-BE49-F238E27FC236}">
                <a16:creationId xmlns:a16="http://schemas.microsoft.com/office/drawing/2014/main" id="{C12F945F-0845-4702-905B-33DE584638C6}"/>
              </a:ext>
            </a:extLst>
          </p:cNvPr>
          <p:cNvSpPr>
            <a:spLocks noGrp="1"/>
          </p:cNvSpPr>
          <p:nvPr>
            <p:ph idx="1"/>
          </p:nvPr>
        </p:nvSpPr>
        <p:spPr/>
        <p:txBody>
          <a:bodyPr/>
          <a:lstStyle/>
          <a:p>
            <a:endParaRPr lang="en-AU" dirty="0"/>
          </a:p>
        </p:txBody>
      </p:sp>
      <p:pic>
        <p:nvPicPr>
          <p:cNvPr id="4" name="Picture 2" descr="Hugo Kołłątaj – Wikipedia, wolna encyklopedia">
            <a:extLst>
              <a:ext uri="{FF2B5EF4-FFF2-40B4-BE49-F238E27FC236}">
                <a16:creationId xmlns:a16="http://schemas.microsoft.com/office/drawing/2014/main" id="{F0E42320-FCED-439A-A879-8AF74B1A8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45"/>
            <a:ext cx="2338251" cy="2928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nisław Małachowski – Wikipedia, wolna encyklopedia">
            <a:extLst>
              <a:ext uri="{FF2B5EF4-FFF2-40B4-BE49-F238E27FC236}">
                <a16:creationId xmlns:a16="http://schemas.microsoft.com/office/drawing/2014/main" id="{18EE6B93-A16D-4146-B0E9-2D2DC68C2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251" y="0"/>
            <a:ext cx="2338250" cy="29077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ulian Ursyn Niemcewicz - Życie i twórczość | Artysta | Culture.pl">
            <a:extLst>
              <a:ext uri="{FF2B5EF4-FFF2-40B4-BE49-F238E27FC236}">
                <a16:creationId xmlns:a16="http://schemas.microsoft.com/office/drawing/2014/main" id="{1E983294-7A24-428B-A250-DE01DD9DE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501" y="0"/>
            <a:ext cx="2241526" cy="29077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cipione Piattoli – Wikipedia, wolna encyklopedia">
            <a:extLst>
              <a:ext uri="{FF2B5EF4-FFF2-40B4-BE49-F238E27FC236}">
                <a16:creationId xmlns:a16="http://schemas.microsoft.com/office/drawing/2014/main" id="{9D7ED59F-2955-4C0F-B6DE-E0B8C0A7BB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97984"/>
            <a:ext cx="2338251" cy="2657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ielki Wschód Polski - wielka loża masońska - wolnomularstwo.pl">
            <a:extLst>
              <a:ext uri="{FF2B5EF4-FFF2-40B4-BE49-F238E27FC236}">
                <a16:creationId xmlns:a16="http://schemas.microsoft.com/office/drawing/2014/main" id="{0BC50833-3C26-4EC6-BF56-2FF3DA53AB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501" y="3697982"/>
            <a:ext cx="2241526" cy="2657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tanisław Staszic – Wikicytaty">
            <a:extLst>
              <a:ext uri="{FF2B5EF4-FFF2-40B4-BE49-F238E27FC236}">
                <a16:creationId xmlns:a16="http://schemas.microsoft.com/office/drawing/2014/main" id="{95E5EA00-DFD3-402E-9148-C73444AD58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8251" y="3697982"/>
            <a:ext cx="233825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tanisław August Poniatowski – Wikipedia, wolna encyklopedia">
            <a:extLst>
              <a:ext uri="{FF2B5EF4-FFF2-40B4-BE49-F238E27FC236}">
                <a16:creationId xmlns:a16="http://schemas.microsoft.com/office/drawing/2014/main" id="{429CD2B9-49D8-49BB-852C-941347AC87E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 b="3447"/>
          <a:stretch/>
        </p:blipFill>
        <p:spPr bwMode="auto">
          <a:xfrm>
            <a:off x="8083032" y="0"/>
            <a:ext cx="4108968" cy="6355457"/>
          </a:xfrm>
          <a:prstGeom prst="rect">
            <a:avLst/>
          </a:prstGeom>
          <a:noFill/>
          <a:extLst>
            <a:ext uri="{909E8E84-426E-40DD-AFC4-6F175D3DCCD1}">
              <a14:hiddenFill xmlns:a14="http://schemas.microsoft.com/office/drawing/2010/main">
                <a:solidFill>
                  <a:srgbClr val="FFFFFF"/>
                </a:solidFill>
              </a14:hiddenFill>
            </a:ext>
          </a:extLst>
        </p:spPr>
      </p:pic>
      <p:sp>
        <p:nvSpPr>
          <p:cNvPr id="12" name="pole tekstowe 11">
            <a:extLst>
              <a:ext uri="{FF2B5EF4-FFF2-40B4-BE49-F238E27FC236}">
                <a16:creationId xmlns:a16="http://schemas.microsoft.com/office/drawing/2014/main" id="{51FE7662-94E3-4F10-B146-4A7CB3B87492}"/>
              </a:ext>
            </a:extLst>
          </p:cNvPr>
          <p:cNvSpPr txBox="1"/>
          <p:nvPr/>
        </p:nvSpPr>
        <p:spPr>
          <a:xfrm>
            <a:off x="2525487" y="6396701"/>
            <a:ext cx="2207621" cy="369332"/>
          </a:xfrm>
          <a:prstGeom prst="rect">
            <a:avLst/>
          </a:prstGeom>
          <a:noFill/>
        </p:spPr>
        <p:txBody>
          <a:bodyPr wrap="square" rtlCol="0">
            <a:spAutoFit/>
          </a:bodyPr>
          <a:lstStyle/>
          <a:p>
            <a:r>
              <a:rPr lang="pl-PL" dirty="0">
                <a:latin typeface="Georgia Pro" panose="02040502050405020303" pitchFamily="18" charset="0"/>
              </a:rPr>
              <a:t>Stanisław Staszic</a:t>
            </a:r>
            <a:endParaRPr lang="en-AU" dirty="0">
              <a:latin typeface="Georgia Pro" panose="02040502050405020303" pitchFamily="18" charset="0"/>
            </a:endParaRPr>
          </a:p>
        </p:txBody>
      </p:sp>
      <p:sp>
        <p:nvSpPr>
          <p:cNvPr id="14" name="pole tekstowe 13">
            <a:extLst>
              <a:ext uri="{FF2B5EF4-FFF2-40B4-BE49-F238E27FC236}">
                <a16:creationId xmlns:a16="http://schemas.microsoft.com/office/drawing/2014/main" id="{9B0B4E3E-F284-4849-84B5-6D4ABD554D35}"/>
              </a:ext>
            </a:extLst>
          </p:cNvPr>
          <p:cNvSpPr txBox="1"/>
          <p:nvPr/>
        </p:nvSpPr>
        <p:spPr>
          <a:xfrm>
            <a:off x="8679568" y="6363510"/>
            <a:ext cx="3596641" cy="369332"/>
          </a:xfrm>
          <a:prstGeom prst="rect">
            <a:avLst/>
          </a:prstGeom>
          <a:noFill/>
        </p:spPr>
        <p:txBody>
          <a:bodyPr wrap="square" rtlCol="0">
            <a:spAutoFit/>
          </a:bodyPr>
          <a:lstStyle/>
          <a:p>
            <a:r>
              <a:rPr lang="pl-PL" dirty="0">
                <a:latin typeface="Georgia Pro" panose="02040502050405020303" pitchFamily="18" charset="0"/>
              </a:rPr>
              <a:t>Stanisław August Poniatowski</a:t>
            </a:r>
            <a:endParaRPr lang="en-AU" dirty="0">
              <a:latin typeface="Georgia Pro" panose="02040502050405020303" pitchFamily="18" charset="0"/>
            </a:endParaRPr>
          </a:p>
        </p:txBody>
      </p:sp>
      <p:sp>
        <p:nvSpPr>
          <p:cNvPr id="15" name="pole tekstowe 14">
            <a:extLst>
              <a:ext uri="{FF2B5EF4-FFF2-40B4-BE49-F238E27FC236}">
                <a16:creationId xmlns:a16="http://schemas.microsoft.com/office/drawing/2014/main" id="{E320F6FD-8B2B-41DA-9296-820A44A2238B}"/>
              </a:ext>
            </a:extLst>
          </p:cNvPr>
          <p:cNvSpPr txBox="1"/>
          <p:nvPr/>
        </p:nvSpPr>
        <p:spPr>
          <a:xfrm>
            <a:off x="5066678" y="6384653"/>
            <a:ext cx="2058644" cy="369332"/>
          </a:xfrm>
          <a:prstGeom prst="rect">
            <a:avLst/>
          </a:prstGeom>
          <a:noFill/>
        </p:spPr>
        <p:txBody>
          <a:bodyPr wrap="square" rtlCol="0">
            <a:spAutoFit/>
          </a:bodyPr>
          <a:lstStyle/>
          <a:p>
            <a:r>
              <a:rPr lang="pl-PL" dirty="0">
                <a:latin typeface="Georgia Pro" panose="02040502050405020303" pitchFamily="18" charset="0"/>
              </a:rPr>
              <a:t>Ignacy Potocki</a:t>
            </a:r>
            <a:endParaRPr lang="en-AU" dirty="0">
              <a:latin typeface="Georgia Pro" panose="02040502050405020303" pitchFamily="18" charset="0"/>
            </a:endParaRPr>
          </a:p>
        </p:txBody>
      </p:sp>
      <p:sp>
        <p:nvSpPr>
          <p:cNvPr id="16" name="pole tekstowe 15">
            <a:extLst>
              <a:ext uri="{FF2B5EF4-FFF2-40B4-BE49-F238E27FC236}">
                <a16:creationId xmlns:a16="http://schemas.microsoft.com/office/drawing/2014/main" id="{554800CF-AA07-4786-AF08-D9BD2A158859}"/>
              </a:ext>
            </a:extLst>
          </p:cNvPr>
          <p:cNvSpPr txBox="1"/>
          <p:nvPr/>
        </p:nvSpPr>
        <p:spPr>
          <a:xfrm>
            <a:off x="166785" y="6405282"/>
            <a:ext cx="2207621" cy="369332"/>
          </a:xfrm>
          <a:prstGeom prst="rect">
            <a:avLst/>
          </a:prstGeom>
          <a:noFill/>
        </p:spPr>
        <p:txBody>
          <a:bodyPr wrap="square" rtlCol="0">
            <a:spAutoFit/>
          </a:bodyPr>
          <a:lstStyle/>
          <a:p>
            <a:r>
              <a:rPr lang="pl-PL">
                <a:latin typeface="Georgia Pro" panose="02040502050405020303" pitchFamily="18" charset="0"/>
              </a:rPr>
              <a:t>Scipione Piattoli </a:t>
            </a:r>
            <a:endParaRPr lang="en-AU" dirty="0">
              <a:latin typeface="Georgia Pro" panose="02040502050405020303" pitchFamily="18" charset="0"/>
            </a:endParaRPr>
          </a:p>
        </p:txBody>
      </p:sp>
      <p:sp>
        <p:nvSpPr>
          <p:cNvPr id="17" name="pole tekstowe 16">
            <a:extLst>
              <a:ext uri="{FF2B5EF4-FFF2-40B4-BE49-F238E27FC236}">
                <a16:creationId xmlns:a16="http://schemas.microsoft.com/office/drawing/2014/main" id="{A1086253-9951-4368-AF30-B77D48D6609C}"/>
              </a:ext>
            </a:extLst>
          </p:cNvPr>
          <p:cNvSpPr txBox="1"/>
          <p:nvPr/>
        </p:nvSpPr>
        <p:spPr>
          <a:xfrm>
            <a:off x="4770085" y="2903199"/>
            <a:ext cx="2147942" cy="646331"/>
          </a:xfrm>
          <a:prstGeom prst="rect">
            <a:avLst/>
          </a:prstGeom>
          <a:noFill/>
        </p:spPr>
        <p:txBody>
          <a:bodyPr wrap="square" rtlCol="0">
            <a:spAutoFit/>
          </a:bodyPr>
          <a:lstStyle/>
          <a:p>
            <a:pPr algn="ctr"/>
            <a:r>
              <a:rPr lang="pl-PL" dirty="0">
                <a:latin typeface="Georgia Pro" panose="02040502050405020303" pitchFamily="18" charset="0"/>
              </a:rPr>
              <a:t>Julian Ursyn Niemcewicz</a:t>
            </a:r>
            <a:endParaRPr lang="en-AU" dirty="0">
              <a:latin typeface="Georgia Pro" panose="02040502050405020303" pitchFamily="18" charset="0"/>
            </a:endParaRPr>
          </a:p>
        </p:txBody>
      </p:sp>
      <p:sp>
        <p:nvSpPr>
          <p:cNvPr id="18" name="pole tekstowe 17">
            <a:extLst>
              <a:ext uri="{FF2B5EF4-FFF2-40B4-BE49-F238E27FC236}">
                <a16:creationId xmlns:a16="http://schemas.microsoft.com/office/drawing/2014/main" id="{BB8AA225-B77E-4611-B3E3-119553874CA8}"/>
              </a:ext>
            </a:extLst>
          </p:cNvPr>
          <p:cNvSpPr txBox="1"/>
          <p:nvPr/>
        </p:nvSpPr>
        <p:spPr>
          <a:xfrm>
            <a:off x="386412" y="2975350"/>
            <a:ext cx="2241526" cy="369332"/>
          </a:xfrm>
          <a:prstGeom prst="rect">
            <a:avLst/>
          </a:prstGeom>
          <a:noFill/>
        </p:spPr>
        <p:txBody>
          <a:bodyPr wrap="square" rtlCol="0">
            <a:spAutoFit/>
          </a:bodyPr>
          <a:lstStyle/>
          <a:p>
            <a:r>
              <a:rPr lang="pl-PL">
                <a:latin typeface="Georgia Pro" panose="02040502050405020303" pitchFamily="18" charset="0"/>
              </a:rPr>
              <a:t>Hugo Kołłątaj </a:t>
            </a:r>
            <a:endParaRPr lang="en-AU" dirty="0">
              <a:latin typeface="Georgia Pro" panose="02040502050405020303" pitchFamily="18" charset="0"/>
            </a:endParaRPr>
          </a:p>
        </p:txBody>
      </p:sp>
      <p:sp>
        <p:nvSpPr>
          <p:cNvPr id="19" name="pole tekstowe 18">
            <a:extLst>
              <a:ext uri="{FF2B5EF4-FFF2-40B4-BE49-F238E27FC236}">
                <a16:creationId xmlns:a16="http://schemas.microsoft.com/office/drawing/2014/main" id="{A27AA67F-A565-4D93-BF6B-369A5281B701}"/>
              </a:ext>
            </a:extLst>
          </p:cNvPr>
          <p:cNvSpPr txBox="1"/>
          <p:nvPr/>
        </p:nvSpPr>
        <p:spPr>
          <a:xfrm>
            <a:off x="2827770" y="2903199"/>
            <a:ext cx="1841861" cy="646331"/>
          </a:xfrm>
          <a:prstGeom prst="rect">
            <a:avLst/>
          </a:prstGeom>
          <a:noFill/>
        </p:spPr>
        <p:txBody>
          <a:bodyPr wrap="square" rtlCol="0">
            <a:spAutoFit/>
          </a:bodyPr>
          <a:lstStyle/>
          <a:p>
            <a:r>
              <a:rPr lang="pl-PL" dirty="0">
                <a:latin typeface="Georgia Pro" panose="02040502050405020303" pitchFamily="18" charset="0"/>
              </a:rPr>
              <a:t>Stanisław Małachowski </a:t>
            </a:r>
            <a:endParaRPr lang="en-AU" dirty="0">
              <a:latin typeface="Georgia Pro" panose="02040502050405020303" pitchFamily="18" charset="0"/>
            </a:endParaRPr>
          </a:p>
        </p:txBody>
      </p:sp>
    </p:spTree>
    <p:extLst>
      <p:ext uri="{BB962C8B-B14F-4D97-AF65-F5344CB8AC3E}">
        <p14:creationId xmlns:p14="http://schemas.microsoft.com/office/powerpoint/2010/main" val="198847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2828EA-7D0C-43E7-AA32-C161622F745B}"/>
              </a:ext>
            </a:extLst>
          </p:cNvPr>
          <p:cNvSpPr>
            <a:spLocks noGrp="1"/>
          </p:cNvSpPr>
          <p:nvPr>
            <p:ph type="title"/>
          </p:nvPr>
        </p:nvSpPr>
        <p:spPr/>
        <p:txBody>
          <a:bodyPr/>
          <a:lstStyle/>
          <a:p>
            <a:pPr algn="ctr"/>
            <a:r>
              <a:rPr lang="pl-PL" dirty="0">
                <a:latin typeface="Georgia Pro" panose="02040502050405020303" pitchFamily="18" charset="0"/>
              </a:rPr>
              <a:t>Kilka ciekawostek na temat Konstytucji 3 maja</a:t>
            </a:r>
            <a:endParaRPr lang="en-AU" dirty="0">
              <a:latin typeface="Georgia Pro" panose="02040502050405020303" pitchFamily="18" charset="0"/>
            </a:endParaRPr>
          </a:p>
        </p:txBody>
      </p:sp>
      <p:sp>
        <p:nvSpPr>
          <p:cNvPr id="3" name="Symbol zastępczy zawartości 2">
            <a:extLst>
              <a:ext uri="{FF2B5EF4-FFF2-40B4-BE49-F238E27FC236}">
                <a16:creationId xmlns:a16="http://schemas.microsoft.com/office/drawing/2014/main" id="{5079508E-2CF8-4977-98F7-AF4BCD9154D2}"/>
              </a:ext>
            </a:extLst>
          </p:cNvPr>
          <p:cNvSpPr>
            <a:spLocks noGrp="1"/>
          </p:cNvSpPr>
          <p:nvPr>
            <p:ph idx="1"/>
          </p:nvPr>
        </p:nvSpPr>
        <p:spPr>
          <a:xfrm>
            <a:off x="263435" y="2039855"/>
            <a:ext cx="11665130" cy="4569951"/>
          </a:xfrm>
        </p:spPr>
        <p:txBody>
          <a:bodyPr>
            <a:normAutofit fontScale="77500" lnSpcReduction="20000"/>
          </a:bodyPr>
          <a:lstStyle/>
          <a:p>
            <a:r>
              <a:rPr lang="pl-PL" b="1" i="0" dirty="0">
                <a:effectLst/>
                <a:latin typeface="Georgia Pro" panose="02040502050405020303" pitchFamily="18" charset="0"/>
              </a:rPr>
              <a:t>Konstytucja została uchwalona na Zamku Królewskim w Warszawie.</a:t>
            </a:r>
          </a:p>
          <a:p>
            <a:pPr algn="l"/>
            <a:r>
              <a:rPr lang="pl-PL" b="1" i="0" dirty="0">
                <a:effectLst/>
                <a:latin typeface="Georgia Pro" panose="02040502050405020303" pitchFamily="18" charset="0"/>
              </a:rPr>
              <a:t>Obrady Sejmu były burzliwe. W czasie obrad król Stanisław August Poniatowski przemawiał trzy razy, wskazując pilną konieczność naprawienia dawnego ustroju. Gdy podniósł rękę na znak chęci zabrania głosu po raz czwarty, odebrano ten gest przypadkiem jako wezwanie do przyjęcia projektu przez aklamację. Co rzeczywiście nastąpiło.</a:t>
            </a:r>
          </a:p>
          <a:p>
            <a:pPr marL="0" indent="0" algn="ctr">
              <a:buNone/>
            </a:pPr>
            <a:r>
              <a:rPr lang="pl-PL" b="0" i="0" dirty="0">
                <a:solidFill>
                  <a:schemeClr val="bg1"/>
                </a:solidFill>
                <a:effectLst/>
                <a:latin typeface="Georgia Pro" panose="02040502050405020303" pitchFamily="18" charset="0"/>
              </a:rPr>
              <a:t>Odezwały się wtedy okrzyki "Wiwat król!" "Wiwat Konstytucja!„</a:t>
            </a:r>
          </a:p>
          <a:p>
            <a:pPr marL="0" indent="0" algn="l">
              <a:buNone/>
            </a:pPr>
            <a:endParaRPr lang="pl-PL" b="0" i="0" dirty="0">
              <a:solidFill>
                <a:srgbClr val="606060"/>
              </a:solidFill>
              <a:effectLst/>
              <a:latin typeface="Georgia Pro" panose="02040502050405020303" pitchFamily="18" charset="0"/>
            </a:endParaRPr>
          </a:p>
          <a:p>
            <a:r>
              <a:rPr lang="pl-PL" b="1" i="0" dirty="0">
                <a:effectLst/>
                <a:latin typeface="Georgia Pro" panose="02040502050405020303" pitchFamily="18" charset="0"/>
              </a:rPr>
              <a:t>Konstytucja 3 maja była pierwszą w Europie i drugą na świecie, po Stanach Zjednoczonych, ustawą zasadniczą.</a:t>
            </a:r>
          </a:p>
          <a:p>
            <a:r>
              <a:rPr lang="pl-PL" b="1" i="0" dirty="0">
                <a:effectLst/>
                <a:latin typeface="Georgia Pro" panose="02040502050405020303" pitchFamily="18" charset="0"/>
              </a:rPr>
              <a:t>Konstytucja potwierdziła przywileje mieszczańskie nadane w akcie prawnym z kwietnia 1791 roku.</a:t>
            </a:r>
          </a:p>
          <a:p>
            <a:pPr marL="0" indent="0" algn="ctr">
              <a:buNone/>
            </a:pPr>
            <a:r>
              <a:rPr lang="pl-PL" b="0" i="0" dirty="0">
                <a:solidFill>
                  <a:schemeClr val="bg1"/>
                </a:solidFill>
                <a:effectLst/>
                <a:latin typeface="Georgia Pro" panose="02040502050405020303" pitchFamily="18" charset="0"/>
              </a:rPr>
              <a:t>Według tego aktu mieszczanie mieli prawo do bezpieczeństwa osobistego, posiadania majątków ziemskich, prawo zajmowania stanowisk oficerskich i stanowisk w administracji publicznej a także prawo do nabywania szlachectwa</a:t>
            </a:r>
            <a:r>
              <a:rPr lang="pl-PL" b="0" i="0" dirty="0">
                <a:solidFill>
                  <a:srgbClr val="606060"/>
                </a:solidFill>
                <a:effectLst/>
                <a:latin typeface="Georgia Pro" panose="02040502050405020303" pitchFamily="18" charset="0"/>
              </a:rPr>
              <a:t>.</a:t>
            </a:r>
          </a:p>
          <a:p>
            <a:pPr algn="l"/>
            <a:r>
              <a:rPr lang="pl-PL" b="1" i="0" dirty="0">
                <a:effectLst/>
                <a:latin typeface="Georgia Pro" panose="02040502050405020303" pitchFamily="18" charset="0"/>
              </a:rPr>
              <a:t>Ustanowiono podatki w wysokości 10% dla szlachty i 20% dla duchowieństwa.</a:t>
            </a:r>
          </a:p>
          <a:p>
            <a:pPr marL="0" indent="0" algn="ctr">
              <a:buNone/>
            </a:pPr>
            <a:r>
              <a:rPr lang="pl-PL" b="0" i="0" dirty="0">
                <a:solidFill>
                  <a:schemeClr val="bg1"/>
                </a:solidFill>
                <a:effectLst/>
                <a:latin typeface="Georgia Pro" panose="02040502050405020303" pitchFamily="18" charset="0"/>
              </a:rPr>
              <a:t>Gołota, mieszczanie i chłopi byli zwolnieni z płacenia podatków.</a:t>
            </a:r>
          </a:p>
          <a:p>
            <a:pPr algn="l"/>
            <a:r>
              <a:rPr lang="pl-PL" b="1" i="0" dirty="0">
                <a:effectLst/>
                <a:latin typeface="Georgia Pro" panose="02040502050405020303" pitchFamily="18" charset="0"/>
              </a:rPr>
              <a:t>Katolicyzm został uznany za religię panującą, zapewniając jednocześnie swobodę wyznań.</a:t>
            </a:r>
          </a:p>
          <a:p>
            <a:pPr marL="0" indent="0" algn="ctr">
              <a:buNone/>
            </a:pPr>
            <a:r>
              <a:rPr lang="pl-PL" b="0" i="0" dirty="0">
                <a:solidFill>
                  <a:schemeClr val="bg1"/>
                </a:solidFill>
                <a:effectLst/>
                <a:latin typeface="Georgia Pro" panose="02040502050405020303" pitchFamily="18" charset="0"/>
              </a:rPr>
              <a:t>Apostazja wciąż była uznawana za przestępstwo.</a:t>
            </a:r>
          </a:p>
          <a:p>
            <a:endParaRPr lang="pl-PL" b="0" i="0" dirty="0">
              <a:solidFill>
                <a:srgbClr val="606060"/>
              </a:solidFill>
              <a:effectLst/>
              <a:latin typeface="Georgia Pro" panose="02040502050405020303" pitchFamily="18" charset="0"/>
            </a:endParaRPr>
          </a:p>
          <a:p>
            <a:endParaRPr lang="pl-PL" b="1" i="0" dirty="0">
              <a:solidFill>
                <a:srgbClr val="000000"/>
              </a:solidFill>
              <a:effectLst/>
              <a:latin typeface="Roboto Slab"/>
            </a:endParaRPr>
          </a:p>
          <a:p>
            <a:endParaRPr lang="en-AU" dirty="0"/>
          </a:p>
        </p:txBody>
      </p:sp>
    </p:spTree>
    <p:extLst>
      <p:ext uri="{BB962C8B-B14F-4D97-AF65-F5344CB8AC3E}">
        <p14:creationId xmlns:p14="http://schemas.microsoft.com/office/powerpoint/2010/main" val="141834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3A3CFB-E428-451E-B788-73EDA74266D0}"/>
              </a:ext>
            </a:extLst>
          </p:cNvPr>
          <p:cNvSpPr>
            <a:spLocks noGrp="1"/>
          </p:cNvSpPr>
          <p:nvPr>
            <p:ph type="title"/>
          </p:nvPr>
        </p:nvSpPr>
        <p:spPr/>
        <p:txBody>
          <a:bodyPr/>
          <a:lstStyle/>
          <a:p>
            <a:pPr algn="ctr"/>
            <a:r>
              <a:rPr kumimoji="0" lang="pl-PL" sz="4200" b="0" i="0" u="none" strike="noStrike" kern="1200" cap="none" spc="0" normalizeH="0" baseline="0" noProof="0" dirty="0">
                <a:ln>
                  <a:noFill/>
                </a:ln>
                <a:solidFill>
                  <a:srgbClr val="EBEBEB"/>
                </a:solidFill>
                <a:effectLst/>
                <a:uLnTx/>
                <a:uFillTx/>
                <a:latin typeface="Georgia Pro" panose="02040502050405020303" pitchFamily="18" charset="0"/>
                <a:ea typeface="+mj-ea"/>
                <a:cs typeface="+mj-cs"/>
              </a:rPr>
              <a:t>Kilka ciekawostek na temat Konstytucji 3 maja</a:t>
            </a:r>
            <a:endParaRPr lang="en-AU" dirty="0"/>
          </a:p>
        </p:txBody>
      </p:sp>
      <p:sp>
        <p:nvSpPr>
          <p:cNvPr id="3" name="Symbol zastępczy zawartości 2">
            <a:extLst>
              <a:ext uri="{FF2B5EF4-FFF2-40B4-BE49-F238E27FC236}">
                <a16:creationId xmlns:a16="http://schemas.microsoft.com/office/drawing/2014/main" id="{4E0E74AB-905F-47CA-AAB1-6EC1183C2D9C}"/>
              </a:ext>
            </a:extLst>
          </p:cNvPr>
          <p:cNvSpPr>
            <a:spLocks noGrp="1"/>
          </p:cNvSpPr>
          <p:nvPr>
            <p:ph idx="1"/>
          </p:nvPr>
        </p:nvSpPr>
        <p:spPr>
          <a:xfrm>
            <a:off x="420189" y="2209801"/>
            <a:ext cx="11351622" cy="4195481"/>
          </a:xfrm>
        </p:spPr>
        <p:txBody>
          <a:bodyPr>
            <a:normAutofit/>
          </a:bodyPr>
          <a:lstStyle/>
          <a:p>
            <a:r>
              <a:rPr lang="pl-PL" b="1" i="0" dirty="0">
                <a:effectLst/>
                <a:latin typeface="Georgia Pro" panose="02040502050405020303" pitchFamily="18" charset="0"/>
              </a:rPr>
              <a:t>Władza ustawodawcza spoczywała w dwuizbowym parlamencie.</a:t>
            </a:r>
          </a:p>
          <a:p>
            <a:r>
              <a:rPr lang="pl-PL" b="1" i="0" dirty="0">
                <a:effectLst/>
                <a:latin typeface="Georgia Pro" panose="02040502050405020303" pitchFamily="18" charset="0"/>
              </a:rPr>
              <a:t>Utrzymano zasadę mówiącą, że król "nic sam przez się nie czyniący, za nic w odpowiedzi narodowi być nie może".</a:t>
            </a:r>
          </a:p>
          <a:p>
            <a:r>
              <a:rPr lang="pl-PL" b="1" i="0" dirty="0">
                <a:effectLst/>
                <a:latin typeface="Georgia Pro" panose="02040502050405020303" pitchFamily="18" charset="0"/>
              </a:rPr>
              <a:t>Konstytucja 3 maja przetrwała 14 miesięcy.</a:t>
            </a:r>
          </a:p>
          <a:p>
            <a:r>
              <a:rPr lang="pl-PL" b="1" i="0" dirty="0">
                <a:effectLst/>
                <a:latin typeface="Georgia Pro" panose="02040502050405020303" pitchFamily="18" charset="0"/>
              </a:rPr>
              <a:t>Święto Konstytucji 3 maja obchodzono do ostatniego rozbioru.</a:t>
            </a:r>
          </a:p>
          <a:p>
            <a:pPr algn="l"/>
            <a:r>
              <a:rPr lang="pl-PL" b="1" i="0" dirty="0">
                <a:effectLst/>
                <a:latin typeface="Georgia Pro" panose="02040502050405020303" pitchFamily="18" charset="0"/>
              </a:rPr>
              <a:t>Podczas okupacji niemieckiej w czasie II wojny światowej i sowieckiej po wojnie, Święto było zdelegalizowane.</a:t>
            </a:r>
          </a:p>
          <a:p>
            <a:pPr marL="0" indent="0" algn="ctr">
              <a:buNone/>
            </a:pPr>
            <a:r>
              <a:rPr lang="pl-PL" b="0" i="0" dirty="0">
                <a:solidFill>
                  <a:schemeClr val="bg1"/>
                </a:solidFill>
                <a:effectLst/>
                <a:latin typeface="Georgia Pro" panose="02040502050405020303" pitchFamily="18" charset="0"/>
              </a:rPr>
              <a:t>Dopiero w 1981 roku władza ludowa zezwoliła na obchody 3-majowe.</a:t>
            </a:r>
          </a:p>
          <a:p>
            <a:pPr algn="l"/>
            <a:r>
              <a:rPr lang="pl-PL" b="1" i="0" dirty="0">
                <a:effectLst/>
                <a:latin typeface="Georgia Pro" panose="02040502050405020303" pitchFamily="18" charset="0"/>
              </a:rPr>
              <a:t>Od 1989 roku Święto Konstytucji 3 maja znów jest świętem narodowym.</a:t>
            </a:r>
          </a:p>
          <a:p>
            <a:pPr marL="0" indent="0" algn="ctr">
              <a:buNone/>
            </a:pPr>
            <a:r>
              <a:rPr lang="pl-PL" b="0" i="0" dirty="0">
                <a:solidFill>
                  <a:schemeClr val="bg1"/>
                </a:solidFill>
                <a:effectLst/>
                <a:latin typeface="Georgia Pro" panose="02040502050405020303" pitchFamily="18" charset="0"/>
              </a:rPr>
              <a:t>Od 2007 roku obchodzone jest również na Litwie.</a:t>
            </a:r>
          </a:p>
          <a:p>
            <a:pPr marL="0" indent="0" algn="ctr">
              <a:buNone/>
            </a:pPr>
            <a:endParaRPr lang="pl-PL" b="0" i="0" dirty="0">
              <a:solidFill>
                <a:schemeClr val="bg1"/>
              </a:solidFill>
              <a:effectLst/>
              <a:latin typeface="Roboto Slab"/>
            </a:endParaRPr>
          </a:p>
          <a:p>
            <a:pPr marL="0" indent="0">
              <a:buNone/>
            </a:pPr>
            <a:endParaRPr lang="pl-PL" b="0" i="0" dirty="0">
              <a:solidFill>
                <a:schemeClr val="bg1"/>
              </a:solidFill>
              <a:effectLst/>
              <a:latin typeface="Roboto Slab"/>
            </a:endParaRPr>
          </a:p>
          <a:p>
            <a:endParaRPr lang="en-AU" dirty="0"/>
          </a:p>
        </p:txBody>
      </p:sp>
    </p:spTree>
    <p:extLst>
      <p:ext uri="{BB962C8B-B14F-4D97-AF65-F5344CB8AC3E}">
        <p14:creationId xmlns:p14="http://schemas.microsoft.com/office/powerpoint/2010/main" val="325897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82F249-6938-4DBC-8170-36534F1455A3}"/>
              </a:ext>
            </a:extLst>
          </p:cNvPr>
          <p:cNvSpPr>
            <a:spLocks noGrp="1"/>
          </p:cNvSpPr>
          <p:nvPr>
            <p:ph type="title"/>
          </p:nvPr>
        </p:nvSpPr>
        <p:spPr/>
        <p:txBody>
          <a:bodyPr/>
          <a:lstStyle/>
          <a:p>
            <a:pPr algn="ctr"/>
            <a:r>
              <a:rPr lang="pl-PL" dirty="0">
                <a:latin typeface="Georgia Pro" panose="02040502050405020303" pitchFamily="18" charset="0"/>
              </a:rPr>
              <a:t>Źródła</a:t>
            </a:r>
            <a:endParaRPr lang="en-AU" dirty="0">
              <a:latin typeface="Georgia Pro" panose="02040502050405020303" pitchFamily="18" charset="0"/>
            </a:endParaRPr>
          </a:p>
        </p:txBody>
      </p:sp>
      <p:sp>
        <p:nvSpPr>
          <p:cNvPr id="3" name="Symbol zastępczy zawartości 2">
            <a:extLst>
              <a:ext uri="{FF2B5EF4-FFF2-40B4-BE49-F238E27FC236}">
                <a16:creationId xmlns:a16="http://schemas.microsoft.com/office/drawing/2014/main" id="{46BC26AF-16A0-4179-AA81-739817657C61}"/>
              </a:ext>
            </a:extLst>
          </p:cNvPr>
          <p:cNvSpPr>
            <a:spLocks noGrp="1"/>
          </p:cNvSpPr>
          <p:nvPr>
            <p:ph idx="1"/>
          </p:nvPr>
        </p:nvSpPr>
        <p:spPr/>
        <p:txBody>
          <a:bodyPr/>
          <a:lstStyle/>
          <a:p>
            <a:r>
              <a:rPr lang="en-AU" dirty="0">
                <a:hlinkClick r:id="rId2"/>
              </a:rPr>
              <a:t>https://pl.wikipedia.org/wiki/Konstytucja_3_maja</a:t>
            </a:r>
            <a:endParaRPr lang="pl-PL" dirty="0"/>
          </a:p>
          <a:p>
            <a:r>
              <a:rPr lang="en-AU" dirty="0">
                <a:hlinkClick r:id="rId3"/>
              </a:rPr>
              <a:t>https://eszkola.pl/historia/historyczne-znaczenie-konstytucji-3-maja-dla-polski-i-europy-6171.html</a:t>
            </a:r>
            <a:endParaRPr lang="pl-PL" dirty="0"/>
          </a:p>
          <a:p>
            <a:r>
              <a:rPr lang="en-AU" dirty="0">
                <a:hlinkClick r:id="rId4"/>
              </a:rPr>
              <a:t>https://pl.wikipedia.org/wiki/Stanis%C5%82aw_August_Poniatowski</a:t>
            </a:r>
            <a:endParaRPr lang="pl-PL" dirty="0"/>
          </a:p>
          <a:p>
            <a:r>
              <a:rPr lang="en-AU" dirty="0">
                <a:hlinkClick r:id="rId5"/>
              </a:rPr>
              <a:t>https://pl.wikipedia.org/wiki/Liberum_veto</a:t>
            </a:r>
            <a:endParaRPr lang="pl-PL" dirty="0"/>
          </a:p>
          <a:p>
            <a:r>
              <a:rPr lang="en-AU" dirty="0">
                <a:hlinkClick r:id="rId2"/>
              </a:rPr>
              <a:t>https://pl.wikipedia.org/wiki/Konstytucja_3_maja</a:t>
            </a:r>
            <a:endParaRPr lang="pl-PL" dirty="0"/>
          </a:p>
          <a:p>
            <a:r>
              <a:rPr lang="en-AU" dirty="0">
                <a:hlinkClick r:id="rId6"/>
              </a:rPr>
              <a:t>http://mec.edu.pl/wp-content/uploads/2017/04/ulotka-1.pdf</a:t>
            </a:r>
            <a:endParaRPr lang="pl-PL" dirty="0"/>
          </a:p>
          <a:p>
            <a:r>
              <a:rPr lang="en-AU" dirty="0">
                <a:hlinkClick r:id="rId7"/>
              </a:rPr>
              <a:t>https://ciekawostki.online/ciekawostki/224/o-konstytucji-3-maja/</a:t>
            </a:r>
            <a:endParaRPr lang="pl-PL" dirty="0"/>
          </a:p>
          <a:p>
            <a:endParaRPr lang="en-AU" dirty="0"/>
          </a:p>
        </p:txBody>
      </p:sp>
    </p:spTree>
    <p:extLst>
      <p:ext uri="{BB962C8B-B14F-4D97-AF65-F5344CB8AC3E}">
        <p14:creationId xmlns:p14="http://schemas.microsoft.com/office/powerpoint/2010/main" val="155748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E753D8-4E3D-4902-A68E-B04CFB0EA104}"/>
              </a:ext>
            </a:extLst>
          </p:cNvPr>
          <p:cNvSpPr>
            <a:spLocks noGrp="1"/>
          </p:cNvSpPr>
          <p:nvPr>
            <p:ph type="title"/>
          </p:nvPr>
        </p:nvSpPr>
        <p:spPr>
          <a:xfrm>
            <a:off x="698363" y="454396"/>
            <a:ext cx="9404723" cy="1400530"/>
          </a:xfrm>
        </p:spPr>
        <p:txBody>
          <a:bodyPr/>
          <a:lstStyle/>
          <a:p>
            <a:r>
              <a:rPr lang="pl-PL" b="0" i="0" dirty="0">
                <a:solidFill>
                  <a:schemeClr val="tx1"/>
                </a:solidFill>
                <a:effectLst/>
                <a:latin typeface="Georgia Pro" panose="02040502050405020303" pitchFamily="18" charset="0"/>
              </a:rPr>
              <a:t>Znaczenie Konstytucji 3 maja</a:t>
            </a:r>
            <a:br>
              <a:rPr lang="pl-PL" b="0" i="0" dirty="0">
                <a:solidFill>
                  <a:srgbClr val="000000"/>
                </a:solidFill>
                <a:effectLst/>
                <a:latin typeface="Linux Libertine"/>
              </a:rPr>
            </a:br>
            <a:endParaRPr lang="en-AU" dirty="0"/>
          </a:p>
        </p:txBody>
      </p:sp>
      <p:sp>
        <p:nvSpPr>
          <p:cNvPr id="3" name="Symbol zastępczy zawartości 2">
            <a:extLst>
              <a:ext uri="{FF2B5EF4-FFF2-40B4-BE49-F238E27FC236}">
                <a16:creationId xmlns:a16="http://schemas.microsoft.com/office/drawing/2014/main" id="{40DA188B-80F4-4C14-AB0E-6FE35EF420D0}"/>
              </a:ext>
            </a:extLst>
          </p:cNvPr>
          <p:cNvSpPr>
            <a:spLocks noGrp="1"/>
          </p:cNvSpPr>
          <p:nvPr>
            <p:ph idx="1"/>
          </p:nvPr>
        </p:nvSpPr>
        <p:spPr>
          <a:xfrm>
            <a:off x="388022" y="1528354"/>
            <a:ext cx="11415956" cy="5538651"/>
          </a:xfrm>
        </p:spPr>
        <p:txBody>
          <a:bodyPr>
            <a:normAutofit fontScale="85000" lnSpcReduction="20000"/>
          </a:bodyPr>
          <a:lstStyle/>
          <a:p>
            <a:pPr marL="0" indent="0">
              <a:buNone/>
            </a:pPr>
            <a:r>
              <a:rPr lang="pl-PL" sz="2400" b="1" i="0" dirty="0">
                <a:effectLst/>
                <a:latin typeface="Georgia Pro" panose="02040502050405020303" pitchFamily="18" charset="0"/>
              </a:rPr>
              <a:t>Konstytucja z 3 maja 1791</a:t>
            </a:r>
            <a:r>
              <a:rPr lang="pl-PL" sz="2400" b="0" i="0" dirty="0">
                <a:effectLst/>
                <a:latin typeface="Georgia Pro" panose="02040502050405020303" pitchFamily="18" charset="0"/>
              </a:rPr>
              <a:t> roku zmieniła zasady ustrojowe panujące dotychczas w Polsce, co było ogromnym przełomem, jeśli chodzi o sposób rządzenia państwem.</a:t>
            </a:r>
            <a:br>
              <a:rPr lang="pl-PL" sz="2400" dirty="0">
                <a:latin typeface="Georgia Pro" panose="02040502050405020303" pitchFamily="18" charset="0"/>
              </a:rPr>
            </a:br>
            <a:br>
              <a:rPr lang="pl-PL" sz="2400" dirty="0">
                <a:latin typeface="Georgia Pro" panose="02040502050405020303" pitchFamily="18" charset="0"/>
              </a:rPr>
            </a:br>
            <a:r>
              <a:rPr lang="pl-PL" sz="2400" b="0" i="0" dirty="0">
                <a:effectLst/>
                <a:latin typeface="Georgia Pro" panose="02040502050405020303" pitchFamily="18" charset="0"/>
              </a:rPr>
              <a:t>Przede wszystkim </a:t>
            </a:r>
            <a:r>
              <a:rPr lang="pl-PL" sz="2400" b="1" i="0" dirty="0">
                <a:effectLst/>
                <a:latin typeface="Georgia Pro" panose="02040502050405020303" pitchFamily="18" charset="0"/>
              </a:rPr>
              <a:t>zerwano z panującymi dotychczas zasadami liberum veto oraz wolnej elekcji</a:t>
            </a:r>
            <a:r>
              <a:rPr lang="pl-PL" sz="2400" b="0" i="0" dirty="0">
                <a:effectLst/>
                <a:latin typeface="Georgia Pro" panose="02040502050405020303" pitchFamily="18" charset="0"/>
              </a:rPr>
              <a:t>, które stały się głównym powodem słabości politycznej Polski. By wzmocnić kraj również pod względem militarnym przeprowadzono reformę skarbową, by móc zwiększyć liczebność armii do 100 tysięcy żołnierzy.</a:t>
            </a:r>
          </a:p>
          <a:p>
            <a:pPr marL="0" indent="0" algn="l">
              <a:buNone/>
            </a:pPr>
            <a:r>
              <a:rPr lang="pl-PL" sz="2400" b="0" i="0" dirty="0">
                <a:effectLst/>
                <a:latin typeface="Georgia Pro" panose="02040502050405020303" pitchFamily="18" charset="0"/>
              </a:rPr>
              <a:t>Kolejnym istotnym efektem uchwalenia Konstytucji było </a:t>
            </a:r>
            <a:r>
              <a:rPr lang="pl-PL" sz="2400" b="1" i="0" dirty="0">
                <a:effectLst/>
                <a:latin typeface="Georgia Pro" panose="02040502050405020303" pitchFamily="18" charset="0"/>
              </a:rPr>
              <a:t>wzmocnienie władzy państwowej</a:t>
            </a:r>
            <a:r>
              <a:rPr lang="pl-PL" sz="2400" b="0" i="0" dirty="0">
                <a:effectLst/>
                <a:latin typeface="Georgia Pro" panose="02040502050405020303" pitchFamily="18" charset="0"/>
              </a:rPr>
              <a:t>, którą sprawował król wraz z ministrami wchodzącymi w skład </a:t>
            </a:r>
            <a:r>
              <a:rPr lang="pl-PL" sz="2400" b="1" i="0" dirty="0">
                <a:effectLst/>
                <a:latin typeface="Georgia Pro" panose="02040502050405020303" pitchFamily="18" charset="0"/>
              </a:rPr>
              <a:t>Straży Praw</a:t>
            </a:r>
            <a:r>
              <a:rPr lang="pl-PL" sz="2400" b="0" i="0" dirty="0">
                <a:effectLst/>
                <a:latin typeface="Georgia Pro" panose="02040502050405020303" pitchFamily="18" charset="0"/>
              </a:rPr>
              <a:t>. Istotne przy tym było też ustanowienie kontroli ministrów przez sejm oraz wprowadzenie zasady zwierzchnictwa narodu nad władzą państwową.</a:t>
            </a:r>
            <a:br>
              <a:rPr lang="pl-PL" sz="2400" b="0" i="0" dirty="0">
                <a:effectLst/>
                <a:latin typeface="Georgia Pro" panose="02040502050405020303" pitchFamily="18" charset="0"/>
              </a:rPr>
            </a:br>
            <a:br>
              <a:rPr lang="pl-PL" sz="2400" b="0" i="0" dirty="0">
                <a:effectLst/>
                <a:latin typeface="Georgia Pro" panose="02040502050405020303" pitchFamily="18" charset="0"/>
              </a:rPr>
            </a:br>
            <a:r>
              <a:rPr lang="pl-PL" sz="2400" b="0" i="0" dirty="0">
                <a:effectLst/>
                <a:latin typeface="Georgia Pro" panose="02040502050405020303" pitchFamily="18" charset="0"/>
              </a:rPr>
              <a:t>Cechą charakterystyczną dla tego dokumentu było objęcie pojęciem „naród” nie tylko szlachty ale i mieszczan oraz chłopów, którzy od tej pory mieli trafić pod opiekę prawa i rządu.</a:t>
            </a:r>
            <a:br>
              <a:rPr lang="pl-PL" sz="2400" b="0" i="0" dirty="0">
                <a:effectLst/>
                <a:latin typeface="Georgia Pro" panose="02040502050405020303" pitchFamily="18" charset="0"/>
              </a:rPr>
            </a:br>
            <a:br>
              <a:rPr lang="pl-PL" sz="2400" b="0" i="0" dirty="0">
                <a:effectLst/>
                <a:latin typeface="Georgia Pro" panose="02040502050405020303" pitchFamily="18" charset="0"/>
              </a:rPr>
            </a:br>
            <a:r>
              <a:rPr lang="pl-PL" sz="2400" b="1" i="0" dirty="0">
                <a:effectLst/>
                <a:latin typeface="Georgia Pro" panose="02040502050405020303" pitchFamily="18" charset="0"/>
              </a:rPr>
              <a:t>Konstytucja 3 Maja była pierwszą w Europie i drugą na świecie</a:t>
            </a:r>
            <a:r>
              <a:rPr lang="pl-PL" sz="2400" b="0" i="0" dirty="0">
                <a:effectLst/>
                <a:latin typeface="Georgia Pro" panose="02040502050405020303" pitchFamily="18" charset="0"/>
              </a:rPr>
              <a:t>, zaraz po konstytucji amerykańskiej (wedle niektórych jednak, obie te konstytucje wyprzedzała mało znana konstytucja korsykańska). Stanowiła ona swoisty dowód na to, że Polska weszła na drogę naprawy ustroju oraz wzmocnienia władzy państwowej.</a:t>
            </a:r>
          </a:p>
          <a:p>
            <a:pPr marL="0" indent="0">
              <a:buNone/>
            </a:pPr>
            <a:br>
              <a:rPr lang="pl-PL" sz="1600" dirty="0"/>
            </a:br>
            <a:endParaRPr lang="en-AU" sz="1600" dirty="0"/>
          </a:p>
        </p:txBody>
      </p:sp>
      <p:pic>
        <p:nvPicPr>
          <p:cNvPr id="5" name="Grafika 4" descr="Flaga kontur">
            <a:extLst>
              <a:ext uri="{FF2B5EF4-FFF2-40B4-BE49-F238E27FC236}">
                <a16:creationId xmlns:a16="http://schemas.microsoft.com/office/drawing/2014/main" id="{2B974B8F-486E-44AE-BB74-90D404BBB9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13351">
            <a:off x="7826326" y="431094"/>
            <a:ext cx="914400" cy="914400"/>
          </a:xfrm>
          <a:prstGeom prst="rect">
            <a:avLst/>
          </a:prstGeom>
        </p:spPr>
      </p:pic>
    </p:spTree>
    <p:extLst>
      <p:ext uri="{BB962C8B-B14F-4D97-AF65-F5344CB8AC3E}">
        <p14:creationId xmlns:p14="http://schemas.microsoft.com/office/powerpoint/2010/main" val="2939641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05F48A-6983-4699-B0AE-9E86EACE6486}"/>
              </a:ext>
            </a:extLst>
          </p:cNvPr>
          <p:cNvSpPr>
            <a:spLocks noGrp="1"/>
          </p:cNvSpPr>
          <p:nvPr>
            <p:ph type="title"/>
          </p:nvPr>
        </p:nvSpPr>
        <p:spPr>
          <a:xfrm>
            <a:off x="404949" y="452718"/>
            <a:ext cx="9645885" cy="1400530"/>
          </a:xfrm>
        </p:spPr>
        <p:txBody>
          <a:bodyPr/>
          <a:lstStyle/>
          <a:p>
            <a:pPr algn="ctr"/>
            <a:r>
              <a:rPr lang="pl-PL" dirty="0">
                <a:latin typeface="Georgia Pro" panose="02040502050405020303" pitchFamily="18" charset="0"/>
              </a:rPr>
              <a:t>Konstytucja 3 maja-Ustawa rządowa</a:t>
            </a:r>
            <a:endParaRPr lang="en-AU" dirty="0">
              <a:latin typeface="Georgia Pro" panose="02040502050405020303" pitchFamily="18" charset="0"/>
            </a:endParaRPr>
          </a:p>
        </p:txBody>
      </p:sp>
      <p:sp>
        <p:nvSpPr>
          <p:cNvPr id="3" name="Symbol zastępczy zawartości 2">
            <a:extLst>
              <a:ext uri="{FF2B5EF4-FFF2-40B4-BE49-F238E27FC236}">
                <a16:creationId xmlns:a16="http://schemas.microsoft.com/office/drawing/2014/main" id="{BC0AC408-B261-4CCD-AF3B-6C38EC8AA81F}"/>
              </a:ext>
            </a:extLst>
          </p:cNvPr>
          <p:cNvSpPr>
            <a:spLocks noGrp="1"/>
          </p:cNvSpPr>
          <p:nvPr>
            <p:ph idx="1"/>
          </p:nvPr>
        </p:nvSpPr>
        <p:spPr>
          <a:xfrm>
            <a:off x="250371" y="1449979"/>
            <a:ext cx="11691257" cy="5068388"/>
          </a:xfrm>
        </p:spPr>
        <p:txBody>
          <a:bodyPr>
            <a:normAutofit fontScale="85000" lnSpcReduction="20000"/>
          </a:bodyPr>
          <a:lstStyle/>
          <a:p>
            <a:pPr marL="0" indent="0" algn="l">
              <a:buNone/>
            </a:pPr>
            <a:r>
              <a:rPr lang="pl-PL" b="1" i="0" dirty="0">
                <a:effectLst/>
                <a:latin typeface="Georgia Pro" panose="02040502050405020303" pitchFamily="18" charset="0"/>
              </a:rPr>
              <a:t>Ustawa Rządowa z dnia 3 maja</a:t>
            </a:r>
            <a:r>
              <a:rPr lang="pl-PL" b="0" i="0" dirty="0">
                <a:effectLst/>
                <a:latin typeface="Georgia Pro" panose="02040502050405020303" pitchFamily="18" charset="0"/>
              </a:rPr>
              <a:t> – uchwalona </a:t>
            </a:r>
            <a:r>
              <a:rPr lang="pl-PL" dirty="0">
                <a:latin typeface="Georgia Pro" panose="02040502050405020303" pitchFamily="18" charset="0"/>
              </a:rPr>
              <a:t>3 maja</a:t>
            </a:r>
            <a:r>
              <a:rPr lang="pl-PL" b="0" i="0" dirty="0">
                <a:effectLst/>
                <a:latin typeface="Georgia Pro" panose="02040502050405020303" pitchFamily="18" charset="0"/>
              </a:rPr>
              <a:t> </a:t>
            </a:r>
            <a:r>
              <a:rPr lang="pl-PL" dirty="0">
                <a:latin typeface="Georgia Pro" panose="02040502050405020303" pitchFamily="18" charset="0"/>
              </a:rPr>
              <a:t>1791</a:t>
            </a:r>
            <a:r>
              <a:rPr lang="pl-PL" b="0" i="0" dirty="0">
                <a:effectLst/>
                <a:latin typeface="Georgia Pro" panose="02040502050405020303" pitchFamily="18" charset="0"/>
              </a:rPr>
              <a:t> roku </a:t>
            </a:r>
            <a:r>
              <a:rPr lang="pl-PL" dirty="0">
                <a:latin typeface="Georgia Pro" panose="02040502050405020303" pitchFamily="18" charset="0"/>
              </a:rPr>
              <a:t>ustawa</a:t>
            </a:r>
            <a:r>
              <a:rPr lang="pl-PL" b="0" i="0" dirty="0">
                <a:effectLst/>
                <a:latin typeface="Georgia Pro" panose="02040502050405020303" pitchFamily="18" charset="0"/>
              </a:rPr>
              <a:t> regulująca ustrój prawny </a:t>
            </a:r>
            <a:r>
              <a:rPr lang="pl-PL" dirty="0">
                <a:latin typeface="Georgia Pro" panose="02040502050405020303" pitchFamily="18" charset="0"/>
              </a:rPr>
              <a:t>Rzeczypospolitej Obojga Narodów</a:t>
            </a:r>
            <a:r>
              <a:rPr lang="pl-PL" b="0" i="0" dirty="0">
                <a:effectLst/>
                <a:latin typeface="Georgia Pro" panose="02040502050405020303" pitchFamily="18" charset="0"/>
              </a:rPr>
              <a:t>. Powszechnie przyjmuje się, że Konstytucja 3 maja była pierwszą w Europie i drugą na świecie (po </a:t>
            </a:r>
            <a:r>
              <a:rPr lang="pl-PL" dirty="0">
                <a:latin typeface="Georgia Pro" panose="02040502050405020303" pitchFamily="18" charset="0"/>
              </a:rPr>
              <a:t>konstytucji amerykańskiej</a:t>
            </a:r>
            <a:r>
              <a:rPr lang="pl-PL" b="0" i="0" dirty="0">
                <a:effectLst/>
                <a:latin typeface="Georgia Pro" panose="02040502050405020303" pitchFamily="18" charset="0"/>
              </a:rPr>
              <a:t> z 1787 r.) nowoczesną, spisaną konstytucją.</a:t>
            </a:r>
          </a:p>
          <a:p>
            <a:pPr marL="0" indent="0" algn="l">
              <a:buNone/>
            </a:pPr>
            <a:r>
              <a:rPr lang="pl-PL" b="0" i="0" dirty="0">
                <a:effectLst/>
                <a:latin typeface="Georgia Pro" panose="02040502050405020303" pitchFamily="18" charset="0"/>
              </a:rPr>
              <a:t>Uchwalona przez króla </a:t>
            </a:r>
            <a:r>
              <a:rPr lang="pl-PL" b="1" dirty="0">
                <a:latin typeface="Georgia Pro" panose="02040502050405020303" pitchFamily="18" charset="0"/>
              </a:rPr>
              <a:t>Stanisława Augusta Poniatowskiego</a:t>
            </a:r>
            <a:r>
              <a:rPr lang="pl-PL" b="1" i="0" dirty="0">
                <a:effectLst/>
                <a:latin typeface="Georgia Pro" panose="02040502050405020303" pitchFamily="18" charset="0"/>
              </a:rPr>
              <a:t> </a:t>
            </a:r>
            <a:r>
              <a:rPr lang="pl-PL" b="0" i="0" dirty="0">
                <a:effectLst/>
                <a:latin typeface="Georgia Pro" panose="02040502050405020303" pitchFamily="18" charset="0"/>
              </a:rPr>
              <a:t>wraz ze </a:t>
            </a:r>
            <a:r>
              <a:rPr lang="pl-PL" b="0" i="1" dirty="0">
                <a:effectLst/>
                <a:latin typeface="Georgia Pro" panose="02040502050405020303" pitchFamily="18" charset="0"/>
              </a:rPr>
              <a:t>stanami </a:t>
            </a:r>
            <a:r>
              <a:rPr lang="pl-PL" b="0" i="1" dirty="0" err="1">
                <a:effectLst/>
                <a:latin typeface="Georgia Pro" panose="02040502050405020303" pitchFamily="18" charset="0"/>
              </a:rPr>
              <a:t>skonfederowanemi</a:t>
            </a:r>
            <a:r>
              <a:rPr lang="pl-PL" b="0" i="1" dirty="0">
                <a:effectLst/>
                <a:latin typeface="Georgia Pro" panose="02040502050405020303" pitchFamily="18" charset="0"/>
              </a:rPr>
              <a:t> w liczbie </a:t>
            </a:r>
            <a:r>
              <a:rPr lang="pl-PL" b="0" i="1" dirty="0" err="1">
                <a:effectLst/>
                <a:latin typeface="Georgia Pro" panose="02040502050405020303" pitchFamily="18" charset="0"/>
              </a:rPr>
              <a:t>podwóyney</a:t>
            </a:r>
            <a:r>
              <a:rPr lang="pl-PL" b="0" i="1" dirty="0">
                <a:effectLst/>
                <a:latin typeface="Georgia Pro" panose="02040502050405020303" pitchFamily="18" charset="0"/>
              </a:rPr>
              <a:t> naród Polski </a:t>
            </a:r>
            <a:r>
              <a:rPr lang="pl-PL" b="0" i="1" dirty="0" err="1">
                <a:effectLst/>
                <a:latin typeface="Georgia Pro" panose="02040502050405020303" pitchFamily="18" charset="0"/>
              </a:rPr>
              <a:t>reprezentującemi</a:t>
            </a:r>
            <a:r>
              <a:rPr lang="pl-PL" b="0" i="0" dirty="0">
                <a:effectLst/>
                <a:latin typeface="Georgia Pro" panose="02040502050405020303" pitchFamily="18" charset="0"/>
              </a:rPr>
              <a:t>. Została zaprojektowana w celu zlikwidowania obecnych od dawna wad opartego na </a:t>
            </a:r>
            <a:r>
              <a:rPr lang="pl-PL" dirty="0">
                <a:latin typeface="Georgia Pro" panose="02040502050405020303" pitchFamily="18" charset="0"/>
              </a:rPr>
              <a:t>wolnej elekcji</a:t>
            </a:r>
            <a:r>
              <a:rPr lang="pl-PL" b="0" i="0" dirty="0">
                <a:effectLst/>
                <a:latin typeface="Georgia Pro" panose="02040502050405020303" pitchFamily="18" charset="0"/>
              </a:rPr>
              <a:t> i </a:t>
            </a:r>
            <a:r>
              <a:rPr lang="pl-PL" dirty="0">
                <a:latin typeface="Georgia Pro" panose="02040502050405020303" pitchFamily="18" charset="0"/>
              </a:rPr>
              <a:t>demokracji szlacheckiej</a:t>
            </a:r>
            <a:r>
              <a:rPr lang="pl-PL" b="0" i="0" dirty="0">
                <a:effectLst/>
                <a:latin typeface="Georgia Pro" panose="02040502050405020303" pitchFamily="18" charset="0"/>
              </a:rPr>
              <a:t> systemu politycznego Rzeczypospolitej Obojga Narodów. Konstytucja zmieniła ustrój państwa na </a:t>
            </a:r>
            <a:r>
              <a:rPr lang="pl-PL" dirty="0">
                <a:latin typeface="Georgia Pro" panose="02040502050405020303" pitchFamily="18" charset="0"/>
              </a:rPr>
              <a:t>monarchię dziedziczną</a:t>
            </a:r>
            <a:r>
              <a:rPr lang="pl-PL" b="0" i="0" dirty="0">
                <a:effectLst/>
                <a:latin typeface="Georgia Pro" panose="02040502050405020303" pitchFamily="18" charset="0"/>
              </a:rPr>
              <a:t>, ograniczyła znacząco </a:t>
            </a:r>
            <a:r>
              <a:rPr lang="pl-PL" dirty="0">
                <a:latin typeface="Georgia Pro" panose="02040502050405020303" pitchFamily="18" charset="0"/>
              </a:rPr>
              <a:t>demokrację szlachecką</a:t>
            </a:r>
            <a:r>
              <a:rPr lang="pl-PL" b="0" i="0" dirty="0">
                <a:effectLst/>
                <a:latin typeface="Georgia Pro" panose="02040502050405020303" pitchFamily="18" charset="0"/>
              </a:rPr>
              <a:t>, odbierając prawo głosu i decyzji w sprawach państwa szlachcie nieposiadającej ziemi (</a:t>
            </a:r>
            <a:r>
              <a:rPr lang="pl-PL" dirty="0">
                <a:latin typeface="Georgia Pro" panose="02040502050405020303" pitchFamily="18" charset="0"/>
              </a:rPr>
              <a:t>gołocie</a:t>
            </a:r>
            <a:r>
              <a:rPr lang="pl-PL" b="0" i="0" dirty="0">
                <a:effectLst/>
                <a:latin typeface="Georgia Pro" panose="02040502050405020303" pitchFamily="18" charset="0"/>
              </a:rPr>
              <a:t>), wprowadziła częściowe zrównanie praw osobistych </a:t>
            </a:r>
            <a:r>
              <a:rPr lang="pl-PL" dirty="0">
                <a:latin typeface="Georgia Pro" panose="02040502050405020303" pitchFamily="18" charset="0"/>
              </a:rPr>
              <a:t>mieszczan</a:t>
            </a:r>
            <a:r>
              <a:rPr lang="pl-PL" b="0" i="0" dirty="0">
                <a:effectLst/>
                <a:latin typeface="Georgia Pro" panose="02040502050405020303" pitchFamily="18" charset="0"/>
              </a:rPr>
              <a:t> i </a:t>
            </a:r>
            <a:r>
              <a:rPr lang="pl-PL" dirty="0">
                <a:latin typeface="Georgia Pro" panose="02040502050405020303" pitchFamily="18" charset="0"/>
              </a:rPr>
              <a:t>szlachty</a:t>
            </a:r>
            <a:r>
              <a:rPr lang="pl-PL" b="0" i="0" dirty="0">
                <a:effectLst/>
                <a:latin typeface="Georgia Pro" panose="02040502050405020303" pitchFamily="18" charset="0"/>
              </a:rPr>
              <a:t> oraz stawiała chłopów pod ochroną państwa, w ten sposób łagodząc nadużycia </a:t>
            </a:r>
            <a:r>
              <a:rPr lang="pl-PL" dirty="0">
                <a:latin typeface="Georgia Pro" panose="02040502050405020303" pitchFamily="18" charset="0"/>
              </a:rPr>
              <a:t>pańszczyzny</a:t>
            </a:r>
            <a:r>
              <a:rPr lang="pl-PL" b="0" i="0" dirty="0">
                <a:effectLst/>
                <a:latin typeface="Georgia Pro" panose="02040502050405020303" pitchFamily="18" charset="0"/>
              </a:rPr>
              <a:t>. Konstytucja formalnie zniosła </a:t>
            </a:r>
            <a:r>
              <a:rPr lang="pl-PL" i="1" dirty="0">
                <a:latin typeface="Georgia Pro" panose="02040502050405020303" pitchFamily="18" charset="0"/>
              </a:rPr>
              <a:t>liberum veto</a:t>
            </a:r>
            <a:r>
              <a:rPr lang="pl-PL" b="0" i="0" dirty="0">
                <a:effectLst/>
                <a:latin typeface="Georgia Pro" panose="02040502050405020303" pitchFamily="18" charset="0"/>
              </a:rPr>
              <a:t>.</a:t>
            </a:r>
          </a:p>
          <a:p>
            <a:pPr marL="0" indent="0" algn="l">
              <a:buNone/>
            </a:pPr>
            <a:r>
              <a:rPr lang="pl-PL" b="0" i="0" dirty="0">
                <a:effectLst/>
                <a:latin typeface="Georgia Pro" panose="02040502050405020303" pitchFamily="18" charset="0"/>
              </a:rPr>
              <a:t>Przyjęcie </a:t>
            </a:r>
            <a:r>
              <a:rPr lang="pl-PL" dirty="0">
                <a:latin typeface="Georgia Pro" panose="02040502050405020303" pitchFamily="18" charset="0"/>
              </a:rPr>
              <a:t>monarchicznej</a:t>
            </a:r>
            <a:r>
              <a:rPr lang="pl-PL" b="0" i="0" dirty="0">
                <a:effectLst/>
                <a:latin typeface="Georgia Pro" panose="02040502050405020303" pitchFamily="18" charset="0"/>
              </a:rPr>
              <a:t> Konstytucji 3 maja spowodowało opozycję republikanów oraz sprowokowało wrogość </a:t>
            </a:r>
            <a:r>
              <a:rPr lang="pl-PL" dirty="0">
                <a:latin typeface="Georgia Pro" panose="02040502050405020303" pitchFamily="18" charset="0"/>
              </a:rPr>
              <a:t>Imperium Rosyjskiego</a:t>
            </a:r>
            <a:r>
              <a:rPr lang="pl-PL" b="0" i="0" dirty="0">
                <a:effectLst/>
                <a:latin typeface="Georgia Pro" panose="02040502050405020303" pitchFamily="18" charset="0"/>
              </a:rPr>
              <a:t>, które od </a:t>
            </a:r>
            <a:r>
              <a:rPr lang="pl-PL" dirty="0">
                <a:latin typeface="Georgia Pro" panose="02040502050405020303" pitchFamily="18" charset="0"/>
              </a:rPr>
              <a:t>1768</a:t>
            </a:r>
            <a:r>
              <a:rPr lang="pl-PL" b="0" i="0" dirty="0">
                <a:effectLst/>
                <a:latin typeface="Georgia Pro" panose="02040502050405020303" pitchFamily="18" charset="0"/>
              </a:rPr>
              <a:t> roku było protektorem Rzeczypospolitej i gwarantem nienaruszalności jej ustroju. W </a:t>
            </a:r>
            <a:r>
              <a:rPr lang="pl-PL" dirty="0">
                <a:latin typeface="Georgia Pro" panose="02040502050405020303" pitchFamily="18" charset="0"/>
              </a:rPr>
              <a:t>wojnie w obronie konstytucji</a:t>
            </a:r>
            <a:r>
              <a:rPr lang="pl-PL" b="0" i="0" dirty="0">
                <a:effectLst/>
                <a:latin typeface="Georgia Pro" panose="02040502050405020303" pitchFamily="18" charset="0"/>
              </a:rPr>
              <a:t> </a:t>
            </a:r>
            <a:r>
              <a:rPr lang="pl-PL" dirty="0">
                <a:latin typeface="Georgia Pro" panose="02040502050405020303" pitchFamily="18" charset="0"/>
              </a:rPr>
              <a:t>Polska</a:t>
            </a:r>
            <a:r>
              <a:rPr lang="pl-PL" b="0" i="0" dirty="0">
                <a:effectLst/>
                <a:latin typeface="Georgia Pro" panose="02040502050405020303" pitchFamily="18" charset="0"/>
              </a:rPr>
              <a:t>, zdradzona przez swojego </a:t>
            </a:r>
            <a:r>
              <a:rPr lang="pl-PL" dirty="0">
                <a:latin typeface="Georgia Pro" panose="02040502050405020303" pitchFamily="18" charset="0"/>
              </a:rPr>
              <a:t>pruskiego</a:t>
            </a:r>
            <a:r>
              <a:rPr lang="pl-PL" b="0" i="0" dirty="0">
                <a:effectLst/>
                <a:latin typeface="Georgia Pro" panose="02040502050405020303" pitchFamily="18" charset="0"/>
              </a:rPr>
              <a:t> </a:t>
            </a:r>
            <a:r>
              <a:rPr lang="pl-PL" dirty="0">
                <a:latin typeface="Georgia Pro" panose="02040502050405020303" pitchFamily="18" charset="0"/>
              </a:rPr>
              <a:t>sprzymierzeńca Fryderyka Wilhelma</a:t>
            </a:r>
            <a:r>
              <a:rPr lang="pl-PL" b="0" i="0" strike="noStrike" dirty="0">
                <a:effectLst/>
                <a:latin typeface="Georgia Pro" panose="02040502050405020303" pitchFamily="18" charset="0"/>
                <a:hlinkClick r:id="rId2" tooltip="Fryderyk Wilhelm II Pruski">
                  <a:extLst>
                    <a:ext uri="{A12FA001-AC4F-418D-AE19-62706E023703}">
                      <ahyp:hlinkClr xmlns:ahyp="http://schemas.microsoft.com/office/drawing/2018/hyperlinkcolor" val="tx"/>
                    </a:ext>
                  </a:extLst>
                </a:hlinkClick>
              </a:rPr>
              <a:t> </a:t>
            </a:r>
            <a:r>
              <a:rPr lang="pl-PL" dirty="0">
                <a:latin typeface="Georgia Pro" panose="02040502050405020303" pitchFamily="18" charset="0"/>
              </a:rPr>
              <a:t>II</a:t>
            </a:r>
            <a:r>
              <a:rPr lang="pl-PL" b="0" i="0" dirty="0">
                <a:effectLst/>
                <a:latin typeface="Georgia Pro" panose="02040502050405020303" pitchFamily="18" charset="0"/>
              </a:rPr>
              <a:t>, została pokonana przez </a:t>
            </a:r>
            <a:r>
              <a:rPr lang="pl-PL" dirty="0">
                <a:latin typeface="Georgia Pro" panose="02040502050405020303" pitchFamily="18" charset="0"/>
              </a:rPr>
              <a:t>wojska rosyjskie</a:t>
            </a:r>
            <a:r>
              <a:rPr lang="pl-PL" b="0" i="0" dirty="0">
                <a:effectLst/>
                <a:latin typeface="Georgia Pro" panose="02040502050405020303" pitchFamily="18" charset="0"/>
              </a:rPr>
              <a:t> </a:t>
            </a:r>
            <a:r>
              <a:rPr lang="pl-PL" dirty="0">
                <a:latin typeface="Georgia Pro" panose="02040502050405020303" pitchFamily="18" charset="0"/>
              </a:rPr>
              <a:t>Katarzyny Wielkiej</a:t>
            </a:r>
            <a:r>
              <a:rPr lang="pl-PL" b="0" i="0" dirty="0">
                <a:effectLst/>
                <a:latin typeface="Georgia Pro" panose="02040502050405020303" pitchFamily="18" charset="0"/>
              </a:rPr>
              <a:t>, wspierające </a:t>
            </a:r>
            <a:r>
              <a:rPr lang="pl-PL" dirty="0">
                <a:latin typeface="Georgia Pro" panose="02040502050405020303" pitchFamily="18" charset="0"/>
              </a:rPr>
              <a:t>konfederację targowicką</a:t>
            </a:r>
            <a:r>
              <a:rPr lang="pl-PL" b="0" i="0" dirty="0">
                <a:effectLst/>
                <a:latin typeface="Georgia Pro" panose="02040502050405020303" pitchFamily="18" charset="0"/>
              </a:rPr>
              <a:t> – spisek części </a:t>
            </a:r>
            <a:r>
              <a:rPr lang="pl-PL" dirty="0">
                <a:latin typeface="Georgia Pro" panose="02040502050405020303" pitchFamily="18" charset="0"/>
              </a:rPr>
              <a:t>polskich magnatów</a:t>
            </a:r>
            <a:r>
              <a:rPr lang="pl-PL" b="0" i="0" dirty="0">
                <a:effectLst/>
                <a:latin typeface="Georgia Pro" panose="02040502050405020303" pitchFamily="18" charset="0"/>
              </a:rPr>
              <a:t> przeciwnych zmianie ustroju Rzeczypospolitej. Po utracie niepodległości w 1795 roku przez 123 lata </a:t>
            </a:r>
            <a:r>
              <a:rPr lang="pl-PL" dirty="0">
                <a:latin typeface="Georgia Pro" panose="02040502050405020303" pitchFamily="18" charset="0"/>
              </a:rPr>
              <a:t>rozbiorów</a:t>
            </a:r>
            <a:r>
              <a:rPr lang="pl-PL" b="0" i="0" dirty="0">
                <a:effectLst/>
                <a:latin typeface="Georgia Pro" panose="02040502050405020303" pitchFamily="18" charset="0"/>
              </a:rPr>
              <a:t> przypominała o walce o niepodległość. Zdaniem dwóch współautorów </a:t>
            </a:r>
            <a:r>
              <a:rPr lang="pl-PL" dirty="0">
                <a:latin typeface="Georgia Pro" panose="02040502050405020303" pitchFamily="18" charset="0"/>
              </a:rPr>
              <a:t>Ignacego Potockiego</a:t>
            </a:r>
            <a:r>
              <a:rPr lang="pl-PL" b="0" i="0" dirty="0">
                <a:effectLst/>
                <a:latin typeface="Georgia Pro" panose="02040502050405020303" pitchFamily="18" charset="0"/>
              </a:rPr>
              <a:t> i </a:t>
            </a:r>
            <a:r>
              <a:rPr lang="pl-PL" dirty="0">
                <a:latin typeface="Georgia Pro" panose="02040502050405020303" pitchFamily="18" charset="0"/>
              </a:rPr>
              <a:t>Hugona Kołłątaja</a:t>
            </a:r>
            <a:r>
              <a:rPr lang="pl-PL" b="0" i="0" dirty="0">
                <a:effectLst/>
                <a:latin typeface="Georgia Pro" panose="02040502050405020303" pitchFamily="18" charset="0"/>
              </a:rPr>
              <a:t> była „ostatnią wolą i testamentem gasnącej Ojczyzny”.</a:t>
            </a:r>
          </a:p>
          <a:p>
            <a:pPr marL="0" indent="0" algn="l">
              <a:buNone/>
            </a:pPr>
            <a:r>
              <a:rPr lang="pl-PL" b="0" i="0" dirty="0">
                <a:effectLst/>
                <a:latin typeface="Georgia Pro" panose="02040502050405020303" pitchFamily="18" charset="0"/>
              </a:rPr>
              <a:t>Konstytucja przestała w praktyce obowiązywać (straciła znaczenie) 24 lipca </a:t>
            </a:r>
            <a:r>
              <a:rPr lang="pl-PL" dirty="0">
                <a:latin typeface="Georgia Pro" panose="02040502050405020303" pitchFamily="18" charset="0"/>
              </a:rPr>
              <a:t>1792</a:t>
            </a:r>
            <a:r>
              <a:rPr lang="pl-PL" b="0" i="0" dirty="0">
                <a:effectLst/>
                <a:latin typeface="Georgia Pro" panose="02040502050405020303" pitchFamily="18" charset="0"/>
              </a:rPr>
              <a:t> roku (w momencie przystąpienia króla Stanisława Augusta Poniatowskiego do </a:t>
            </a:r>
            <a:r>
              <a:rPr lang="pl-PL" dirty="0">
                <a:latin typeface="Georgia Pro" panose="02040502050405020303" pitchFamily="18" charset="0"/>
              </a:rPr>
              <a:t>konfederacji targowickiej</a:t>
            </a:r>
            <a:r>
              <a:rPr lang="pl-PL" b="0" i="0" dirty="0">
                <a:effectLst/>
                <a:latin typeface="Georgia Pro" panose="02040502050405020303" pitchFamily="18" charset="0"/>
              </a:rPr>
              <a:t>) – czyli po nieco ponad 14 miesiącach, w ciągu których Sejm Czteroletni uchwalił szereg ustaw szczegółowych, będących rozwinięciem jej postanowień. Przestała natomiast być obowiązującym </a:t>
            </a:r>
            <a:r>
              <a:rPr lang="pl-PL" dirty="0">
                <a:latin typeface="Georgia Pro" panose="02040502050405020303" pitchFamily="18" charset="0"/>
              </a:rPr>
              <a:t>aktem prawnym</a:t>
            </a:r>
            <a:r>
              <a:rPr lang="pl-PL" b="0" i="0" dirty="0">
                <a:effectLst/>
                <a:latin typeface="Georgia Pro" panose="02040502050405020303" pitchFamily="18" charset="0"/>
              </a:rPr>
              <a:t> (została </a:t>
            </a:r>
            <a:r>
              <a:rPr lang="pl-PL" dirty="0">
                <a:latin typeface="Georgia Pro" panose="02040502050405020303" pitchFamily="18" charset="0"/>
              </a:rPr>
              <a:t>derogowana</a:t>
            </a:r>
            <a:r>
              <a:rPr lang="pl-PL" b="0" i="0" dirty="0">
                <a:effectLst/>
                <a:latin typeface="Georgia Pro" panose="02040502050405020303" pitchFamily="18" charset="0"/>
              </a:rPr>
              <a:t>) 23 listopada </a:t>
            </a:r>
            <a:r>
              <a:rPr lang="pl-PL" dirty="0">
                <a:latin typeface="Georgia Pro" panose="02040502050405020303" pitchFamily="18" charset="0"/>
              </a:rPr>
              <a:t>1793</a:t>
            </a:r>
            <a:r>
              <a:rPr lang="pl-PL" b="0" i="0" dirty="0">
                <a:effectLst/>
                <a:latin typeface="Georgia Pro" panose="02040502050405020303" pitchFamily="18" charset="0"/>
              </a:rPr>
              <a:t> roku. </a:t>
            </a:r>
            <a:r>
              <a:rPr lang="pl-PL" dirty="0">
                <a:latin typeface="Georgia Pro" panose="02040502050405020303" pitchFamily="18" charset="0"/>
              </a:rPr>
              <a:t>Sejm grodzieński</a:t>
            </a:r>
            <a:r>
              <a:rPr lang="pl-PL" b="0" i="0" dirty="0">
                <a:effectLst/>
                <a:latin typeface="Georgia Pro" panose="02040502050405020303" pitchFamily="18" charset="0"/>
              </a:rPr>
              <a:t> uznał wtedy Sejm Czteroletni za niebyły i uchylił wszystkie ustanowione na nim akty prawne.</a:t>
            </a:r>
          </a:p>
          <a:p>
            <a:pPr marL="0" indent="0" algn="l">
              <a:buNone/>
            </a:pPr>
            <a:endParaRPr lang="pl-PL" b="0" i="0" dirty="0">
              <a:effectLst/>
              <a:latin typeface="Arial" panose="020B0604020202020204" pitchFamily="34" charset="0"/>
            </a:endParaRPr>
          </a:p>
          <a:p>
            <a:endParaRPr lang="en-AU" dirty="0"/>
          </a:p>
        </p:txBody>
      </p:sp>
    </p:spTree>
    <p:extLst>
      <p:ext uri="{BB962C8B-B14F-4D97-AF65-F5344CB8AC3E}">
        <p14:creationId xmlns:p14="http://schemas.microsoft.com/office/powerpoint/2010/main" val="80464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A958E3-46BE-4B3F-A978-5D9B3219359F}"/>
              </a:ext>
            </a:extLst>
          </p:cNvPr>
          <p:cNvSpPr>
            <a:spLocks noGrp="1"/>
          </p:cNvSpPr>
          <p:nvPr>
            <p:ph type="title"/>
          </p:nvPr>
        </p:nvSpPr>
        <p:spPr>
          <a:xfrm>
            <a:off x="648929" y="629266"/>
            <a:ext cx="4944152" cy="1622321"/>
          </a:xfrm>
        </p:spPr>
        <p:txBody>
          <a:bodyPr>
            <a:normAutofit/>
          </a:bodyPr>
          <a:lstStyle/>
          <a:p>
            <a:endParaRPr lang="en-AU"/>
          </a:p>
        </p:txBody>
      </p:sp>
      <p:sp>
        <p:nvSpPr>
          <p:cNvPr id="2054" name="Content Placeholder 2053">
            <a:extLst>
              <a:ext uri="{FF2B5EF4-FFF2-40B4-BE49-F238E27FC236}">
                <a16:creationId xmlns:a16="http://schemas.microsoft.com/office/drawing/2014/main" id="{8314BD40-4A3C-4F70-9AEC-CFFD9DA5CB6E}"/>
              </a:ext>
            </a:extLst>
          </p:cNvPr>
          <p:cNvSpPr>
            <a:spLocks noGrp="1"/>
          </p:cNvSpPr>
          <p:nvPr>
            <p:ph idx="1"/>
          </p:nvPr>
        </p:nvSpPr>
        <p:spPr>
          <a:xfrm>
            <a:off x="648930" y="2438400"/>
            <a:ext cx="4944151" cy="3785419"/>
          </a:xfrm>
        </p:spPr>
        <p:txBody>
          <a:bodyPr>
            <a:normAutofit/>
          </a:bodyPr>
          <a:lstStyle/>
          <a:p>
            <a:endParaRPr lang="en-US"/>
          </a:p>
        </p:txBody>
      </p:sp>
      <p:sp>
        <p:nvSpPr>
          <p:cNvPr id="73" name="Rectangle 72">
            <a:extLst>
              <a:ext uri="{FF2B5EF4-FFF2-40B4-BE49-F238E27FC236}">
                <a16:creationId xmlns:a16="http://schemas.microsoft.com/office/drawing/2014/main" id="{8E0D8F33-786A-4C9E-80D5-7D16600C7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3E73846F-E5F7-4078-B79C-5F72CC538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lustracja">
            <a:extLst>
              <a:ext uri="{FF2B5EF4-FFF2-40B4-BE49-F238E27FC236}">
                <a16:creationId xmlns:a16="http://schemas.microsoft.com/office/drawing/2014/main" id="{E1BB6F29-C3E1-4724-9E90-29D0327EC1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5036" y="234024"/>
            <a:ext cx="4776173" cy="6389951"/>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C73FBE6B-80BE-43F4-8E09-52A17874A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52" name="Picture 4" descr="Konstytucja 3 maja jako kompromis szlachecko – królewski - Wojciech  Szczygielski - blog">
            <a:extLst>
              <a:ext uri="{FF2B5EF4-FFF2-40B4-BE49-F238E27FC236}">
                <a16:creationId xmlns:a16="http://schemas.microsoft.com/office/drawing/2014/main" id="{59A96099-A43E-4402-9242-D3AEF51D2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253" y="745588"/>
            <a:ext cx="3081880" cy="504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30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43FC97-1E37-41C7-A327-91E30940ED99}"/>
              </a:ext>
            </a:extLst>
          </p:cNvPr>
          <p:cNvSpPr>
            <a:spLocks noGrp="1"/>
          </p:cNvSpPr>
          <p:nvPr>
            <p:ph type="title"/>
          </p:nvPr>
        </p:nvSpPr>
        <p:spPr>
          <a:xfrm>
            <a:off x="5282381" y="629266"/>
            <a:ext cx="4767471" cy="1641986"/>
          </a:xfrm>
        </p:spPr>
        <p:txBody>
          <a:bodyPr>
            <a:normAutofit/>
          </a:bodyPr>
          <a:lstStyle/>
          <a:p>
            <a:endParaRPr lang="en-AU" dirty="0"/>
          </a:p>
        </p:txBody>
      </p:sp>
      <p:pic>
        <p:nvPicPr>
          <p:cNvPr id="3074" name="Picture 2" descr="Stanisław August Poniatowski – Wikipedia, wolna encyklopedia">
            <a:extLst>
              <a:ext uri="{FF2B5EF4-FFF2-40B4-BE49-F238E27FC236}">
                <a16:creationId xmlns:a16="http://schemas.microsoft.com/office/drawing/2014/main" id="{A5D22444-EECD-44B5-B1D1-3BB6F06EB9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447"/>
          <a:stretch/>
        </p:blipFill>
        <p:spPr bwMode="auto">
          <a:xfrm>
            <a:off x="-1" y="10"/>
            <a:ext cx="46346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8" name="Content Placeholder 3077">
            <a:extLst>
              <a:ext uri="{FF2B5EF4-FFF2-40B4-BE49-F238E27FC236}">
                <a16:creationId xmlns:a16="http://schemas.microsoft.com/office/drawing/2014/main" id="{3D3B1413-A27C-4442-839A-7AC4C1FA716D}"/>
              </a:ext>
            </a:extLst>
          </p:cNvPr>
          <p:cNvSpPr>
            <a:spLocks noGrp="1"/>
          </p:cNvSpPr>
          <p:nvPr>
            <p:ph idx="1"/>
          </p:nvPr>
        </p:nvSpPr>
        <p:spPr>
          <a:xfrm>
            <a:off x="5282381" y="629266"/>
            <a:ext cx="5229658" cy="3809999"/>
          </a:xfrm>
        </p:spPr>
        <p:txBody>
          <a:bodyPr>
            <a:normAutofit/>
          </a:bodyPr>
          <a:lstStyle/>
          <a:p>
            <a:pPr marL="0" indent="0">
              <a:buNone/>
            </a:pPr>
            <a:r>
              <a:rPr lang="pl-PL" b="0" i="0" dirty="0">
                <a:solidFill>
                  <a:srgbClr val="202122"/>
                </a:solidFill>
                <a:effectLst/>
                <a:latin typeface="Georgia Pro" panose="02040502050405020303" pitchFamily="18" charset="0"/>
              </a:rPr>
              <a:t> </a:t>
            </a:r>
            <a:r>
              <a:rPr lang="pl-PL" b="0" i="0" dirty="0">
                <a:effectLst/>
                <a:latin typeface="Georgia Pro" panose="02040502050405020303" pitchFamily="18" charset="0"/>
              </a:rPr>
              <a:t>K</a:t>
            </a:r>
            <a:r>
              <a:rPr lang="pl-PL" dirty="0">
                <a:latin typeface="Georgia Pro" panose="02040502050405020303" pitchFamily="18" charset="0"/>
              </a:rPr>
              <a:t>ról Polski</a:t>
            </a:r>
            <a:r>
              <a:rPr lang="pl-PL" b="0" i="0" dirty="0">
                <a:effectLst/>
                <a:latin typeface="Georgia Pro" panose="02040502050405020303" pitchFamily="18" charset="0"/>
              </a:rPr>
              <a:t> w latach 1764–1795, ostatni władca </a:t>
            </a:r>
            <a:r>
              <a:rPr lang="pl-PL" dirty="0">
                <a:latin typeface="Georgia Pro" panose="02040502050405020303" pitchFamily="18" charset="0"/>
              </a:rPr>
              <a:t>Rzeczypospolitej Obojga Narodów.</a:t>
            </a:r>
            <a:endParaRPr lang="en-US" dirty="0">
              <a:latin typeface="Georgia Pro" panose="02040502050405020303" pitchFamily="18" charset="0"/>
            </a:endParaRPr>
          </a:p>
        </p:txBody>
      </p:sp>
      <p:cxnSp>
        <p:nvCxnSpPr>
          <p:cNvPr id="5" name="Łącznik prosty 4">
            <a:extLst>
              <a:ext uri="{FF2B5EF4-FFF2-40B4-BE49-F238E27FC236}">
                <a16:creationId xmlns:a16="http://schemas.microsoft.com/office/drawing/2014/main" id="{7B2FD2C2-E384-4427-8C9C-CD91DB61257D}"/>
              </a:ext>
            </a:extLst>
          </p:cNvPr>
          <p:cNvCxnSpPr/>
          <p:nvPr/>
        </p:nvCxnSpPr>
        <p:spPr>
          <a:xfrm>
            <a:off x="4634679" y="1619794"/>
            <a:ext cx="57502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Łącznik prosty 6">
            <a:extLst>
              <a:ext uri="{FF2B5EF4-FFF2-40B4-BE49-F238E27FC236}">
                <a16:creationId xmlns:a16="http://schemas.microsoft.com/office/drawing/2014/main" id="{4997B7E7-5504-4D1A-B98F-8047F02466F3}"/>
              </a:ext>
            </a:extLst>
          </p:cNvPr>
          <p:cNvCxnSpPr/>
          <p:nvPr/>
        </p:nvCxnSpPr>
        <p:spPr>
          <a:xfrm>
            <a:off x="10512039" y="235131"/>
            <a:ext cx="0" cy="744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Łącznik prosty 12">
            <a:extLst>
              <a:ext uri="{FF2B5EF4-FFF2-40B4-BE49-F238E27FC236}">
                <a16:creationId xmlns:a16="http://schemas.microsoft.com/office/drawing/2014/main" id="{6FE84C97-07F6-467A-A248-2044B052CDD8}"/>
              </a:ext>
            </a:extLst>
          </p:cNvPr>
          <p:cNvCxnSpPr>
            <a:cxnSpLocks/>
          </p:cNvCxnSpPr>
          <p:nvPr/>
        </p:nvCxnSpPr>
        <p:spPr>
          <a:xfrm flipV="1">
            <a:off x="10384971" y="1"/>
            <a:ext cx="0" cy="16197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1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BF73AC-9058-4148-AB05-899161A4FC10}"/>
              </a:ext>
            </a:extLst>
          </p:cNvPr>
          <p:cNvSpPr>
            <a:spLocks noGrp="1"/>
          </p:cNvSpPr>
          <p:nvPr>
            <p:ph type="title"/>
          </p:nvPr>
        </p:nvSpPr>
        <p:spPr>
          <a:xfrm>
            <a:off x="648930" y="629266"/>
            <a:ext cx="9252154" cy="1223983"/>
          </a:xfrm>
        </p:spPr>
        <p:txBody>
          <a:bodyPr>
            <a:normAutofit/>
          </a:bodyPr>
          <a:lstStyle/>
          <a:p>
            <a:r>
              <a:rPr lang="pl-PL">
                <a:latin typeface="Georgia Pro" panose="02040502050405020303" pitchFamily="18" charset="0"/>
              </a:rPr>
              <a:t>Liberum Veto -</a:t>
            </a:r>
            <a:r>
              <a:rPr lang="pl-PL" b="0" i="0">
                <a:effectLst/>
                <a:latin typeface="Georgia Pro" panose="02040502050405020303" pitchFamily="18" charset="0"/>
              </a:rPr>
              <a:t> Wolne „nie pozwalam”</a:t>
            </a:r>
            <a:endParaRPr lang="en-AU">
              <a:latin typeface="Georgia Pro" panose="02040502050405020303" pitchFamily="18" charset="0"/>
            </a:endParaRPr>
          </a:p>
        </p:txBody>
      </p:sp>
      <p:pic>
        <p:nvPicPr>
          <p:cNvPr id="4098" name="Picture 2" descr="Liberum veto – Wikipedia, wolna encyklopedia">
            <a:extLst>
              <a:ext uri="{FF2B5EF4-FFF2-40B4-BE49-F238E27FC236}">
                <a16:creationId xmlns:a16="http://schemas.microsoft.com/office/drawing/2014/main" id="{6ECE4D1A-29BB-4151-86E6-5B77F1B304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42"/>
          <a:stretch/>
        </p:blipFill>
        <p:spPr bwMode="auto">
          <a:xfrm>
            <a:off x="648930" y="2052213"/>
            <a:ext cx="5451627"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EDECE34D-849E-4039-99C1-06D0E2F54149}"/>
              </a:ext>
            </a:extLst>
          </p:cNvPr>
          <p:cNvSpPr>
            <a:spLocks noGrp="1"/>
          </p:cNvSpPr>
          <p:nvPr>
            <p:ph idx="1"/>
          </p:nvPr>
        </p:nvSpPr>
        <p:spPr>
          <a:xfrm>
            <a:off x="6750752" y="2052214"/>
            <a:ext cx="4981703" cy="4196185"/>
          </a:xfrm>
        </p:spPr>
        <p:txBody>
          <a:bodyPr>
            <a:normAutofit/>
          </a:bodyPr>
          <a:lstStyle/>
          <a:p>
            <a:r>
              <a:rPr lang="pl-PL" sz="2800" b="1" i="0" dirty="0">
                <a:effectLst/>
                <a:latin typeface="Georgia Pro" panose="02040502050405020303" pitchFamily="18" charset="0"/>
              </a:rPr>
              <a:t>Liberum veto</a:t>
            </a:r>
            <a:r>
              <a:rPr lang="pl-PL" sz="2800" b="0" i="0" dirty="0">
                <a:effectLst/>
                <a:latin typeface="Georgia Pro" panose="02040502050405020303" pitchFamily="18" charset="0"/>
              </a:rPr>
              <a:t> – zasada ustrojowa </a:t>
            </a:r>
            <a:r>
              <a:rPr lang="pl-PL" sz="2800" dirty="0">
                <a:latin typeface="Georgia Pro" panose="02040502050405020303" pitchFamily="18" charset="0"/>
              </a:rPr>
              <a:t>Rzeczypospolitej Obojga Narodów</a:t>
            </a:r>
            <a:r>
              <a:rPr lang="pl-PL" sz="2800" b="0" i="0" dirty="0">
                <a:effectLst/>
                <a:latin typeface="Georgia Pro" panose="02040502050405020303" pitchFamily="18" charset="0"/>
              </a:rPr>
              <a:t>, dająca prawo każdemu z posłów biorących udział w obradach </a:t>
            </a:r>
            <a:r>
              <a:rPr lang="pl-PL" sz="2800" dirty="0">
                <a:latin typeface="Georgia Pro" panose="02040502050405020303" pitchFamily="18" charset="0"/>
              </a:rPr>
              <a:t>Sejmu</a:t>
            </a:r>
            <a:r>
              <a:rPr lang="pl-PL" sz="2800" b="0" i="0" dirty="0">
                <a:effectLst/>
                <a:latin typeface="Georgia Pro" panose="02040502050405020303" pitchFamily="18" charset="0"/>
              </a:rPr>
              <a:t> do zerwania go i unieważnienia podjętych na nich uchwał.</a:t>
            </a:r>
            <a:endParaRPr lang="en-AU" sz="2800" dirty="0">
              <a:latin typeface="Georgia Pro" panose="02040502050405020303" pitchFamily="18" charset="0"/>
            </a:endParaRPr>
          </a:p>
        </p:txBody>
      </p:sp>
    </p:spTree>
    <p:extLst>
      <p:ext uri="{BB962C8B-B14F-4D97-AF65-F5344CB8AC3E}">
        <p14:creationId xmlns:p14="http://schemas.microsoft.com/office/powerpoint/2010/main" val="379074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171233-68EB-4D25-B0C9-9429107E26CF}"/>
              </a:ext>
            </a:extLst>
          </p:cNvPr>
          <p:cNvSpPr>
            <a:spLocks noGrp="1"/>
          </p:cNvSpPr>
          <p:nvPr>
            <p:ph type="title"/>
          </p:nvPr>
        </p:nvSpPr>
        <p:spPr>
          <a:xfrm>
            <a:off x="648930" y="319777"/>
            <a:ext cx="9252154" cy="1223983"/>
          </a:xfrm>
        </p:spPr>
        <p:txBody>
          <a:bodyPr>
            <a:normAutofit/>
          </a:bodyPr>
          <a:lstStyle/>
          <a:p>
            <a:r>
              <a:rPr lang="pl-PL" dirty="0">
                <a:latin typeface="Georgia Pro" panose="02040502050405020303" pitchFamily="18" charset="0"/>
              </a:rPr>
              <a:t>Postanowienia konstytucji</a:t>
            </a:r>
            <a:endParaRPr lang="en-AU" dirty="0">
              <a:latin typeface="Georgia Pro" panose="02040502050405020303" pitchFamily="18" charset="0"/>
            </a:endParaRPr>
          </a:p>
        </p:txBody>
      </p:sp>
      <p:pic>
        <p:nvPicPr>
          <p:cNvPr id="5122" name="Picture 2" descr="229. rocznica uchwalenia Konstytucji 3 Maja - Ministerstwo Spraw  Zagranicznych - Portal Gov.pl">
            <a:extLst>
              <a:ext uri="{FF2B5EF4-FFF2-40B4-BE49-F238E27FC236}">
                <a16:creationId xmlns:a16="http://schemas.microsoft.com/office/drawing/2014/main" id="{F8956E2E-0D74-44D6-B022-5B5BCCA8CF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77" r="26302"/>
          <a:stretch/>
        </p:blipFill>
        <p:spPr bwMode="auto">
          <a:xfrm>
            <a:off x="648930" y="2052213"/>
            <a:ext cx="5451627"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E7D38075-4A4D-4BF4-9D7C-9C19BE2CC0DE}"/>
              </a:ext>
            </a:extLst>
          </p:cNvPr>
          <p:cNvSpPr>
            <a:spLocks noGrp="1"/>
          </p:cNvSpPr>
          <p:nvPr>
            <p:ph idx="1"/>
          </p:nvPr>
        </p:nvSpPr>
        <p:spPr>
          <a:xfrm>
            <a:off x="6611816" y="1195754"/>
            <a:ext cx="5120640" cy="5486400"/>
          </a:xfrm>
        </p:spPr>
        <p:txBody>
          <a:bodyPr>
            <a:normAutofit lnSpcReduction="10000"/>
          </a:bodyPr>
          <a:lstStyle/>
          <a:p>
            <a:pPr fontAlgn="base">
              <a:lnSpc>
                <a:spcPct val="90000"/>
              </a:lnSpc>
              <a:buFont typeface="Arial" panose="020B0604020202020204" pitchFamily="34" charset="0"/>
              <a:buChar char="•"/>
            </a:pPr>
            <a:r>
              <a:rPr lang="pl-PL" sz="1400" b="0" i="0" dirty="0">
                <a:effectLst/>
                <a:latin typeface="Georgia Pro" panose="02040502050405020303" pitchFamily="18" charset="0"/>
              </a:rPr>
              <a:t>Ustanowienie </a:t>
            </a:r>
            <a:r>
              <a:rPr lang="pl-PL" sz="1400" b="0" i="0" dirty="0" err="1">
                <a:effectLst/>
                <a:latin typeface="Georgia Pro" panose="02040502050405020303" pitchFamily="18" charset="0"/>
              </a:rPr>
              <a:t>katolicyzmujako</a:t>
            </a:r>
            <a:r>
              <a:rPr lang="pl-PL" sz="1400" b="0" i="0" dirty="0">
                <a:effectLst/>
                <a:latin typeface="Georgia Pro" panose="02040502050405020303" pitchFamily="18" charset="0"/>
              </a:rPr>
              <a:t> religii panującej, przy równoczesnym zachowaniu tolerancji religijnej i wolności wyznania.</a:t>
            </a:r>
          </a:p>
          <a:p>
            <a:pPr fontAlgn="base">
              <a:lnSpc>
                <a:spcPct val="90000"/>
              </a:lnSpc>
              <a:buFont typeface="Arial" panose="020B0604020202020204" pitchFamily="34" charset="0"/>
              <a:buChar char="•"/>
            </a:pPr>
            <a:r>
              <a:rPr lang="pl-PL" sz="1400" b="0" i="0" dirty="0">
                <a:effectLst/>
                <a:latin typeface="Georgia Pro" panose="02040502050405020303" pitchFamily="18" charset="0"/>
              </a:rPr>
              <a:t>Zmiana ustroju państwowego na </a:t>
            </a:r>
            <a:r>
              <a:rPr lang="pl-PL" sz="1400" b="1" i="0" dirty="0">
                <a:effectLst/>
                <a:latin typeface="Georgia Pro" panose="02040502050405020303" pitchFamily="18" charset="0"/>
              </a:rPr>
              <a:t>monarchię konstytucyjną</a:t>
            </a:r>
            <a:r>
              <a:rPr lang="pl-PL" sz="1400" b="0" i="0" dirty="0">
                <a:effectLst/>
                <a:latin typeface="Georgia Pro" panose="02040502050405020303" pitchFamily="18" charset="0"/>
              </a:rPr>
              <a:t>.</a:t>
            </a:r>
          </a:p>
          <a:p>
            <a:pPr fontAlgn="base">
              <a:lnSpc>
                <a:spcPct val="90000"/>
              </a:lnSpc>
              <a:buFont typeface="Arial" panose="020B0604020202020204" pitchFamily="34" charset="0"/>
              <a:buChar char="•"/>
            </a:pPr>
            <a:r>
              <a:rPr lang="pl-PL" sz="1400" b="0" i="0" dirty="0">
                <a:effectLst/>
                <a:latin typeface="Georgia Pro" panose="02040502050405020303" pitchFamily="18" charset="0"/>
              </a:rPr>
              <a:t>Zniesienie:</a:t>
            </a:r>
          </a:p>
          <a:p>
            <a:pPr marL="742950" lvl="1" indent="-285750" fontAlgn="base">
              <a:lnSpc>
                <a:spcPct val="90000"/>
              </a:lnSpc>
              <a:buFont typeface="Arial" panose="020B0604020202020204" pitchFamily="34" charset="0"/>
              <a:buChar char="•"/>
            </a:pPr>
            <a:r>
              <a:rPr lang="pl-PL" sz="1400" b="1" i="0" dirty="0">
                <a:effectLst/>
                <a:latin typeface="Georgia Pro" panose="02040502050405020303" pitchFamily="18" charset="0"/>
              </a:rPr>
              <a:t>Liberum veto</a:t>
            </a:r>
            <a:r>
              <a:rPr lang="pl-PL" sz="1400" b="0" i="0" dirty="0">
                <a:effectLst/>
                <a:latin typeface="Georgia Pro" panose="02040502050405020303" pitchFamily="18" charset="0"/>
              </a:rPr>
              <a:t>; uchwały tworzone przez Izbę poselską miały przechodzić większościowo.</a:t>
            </a:r>
          </a:p>
          <a:p>
            <a:pPr marL="742950" lvl="1" indent="-285750" fontAlgn="base">
              <a:lnSpc>
                <a:spcPct val="90000"/>
              </a:lnSpc>
              <a:buFont typeface="Arial" panose="020B0604020202020204" pitchFamily="34" charset="0"/>
              <a:buChar char="•"/>
            </a:pPr>
            <a:r>
              <a:rPr lang="pl-PL" sz="1400" b="1" i="0" dirty="0">
                <a:effectLst/>
                <a:latin typeface="Georgia Pro" panose="02040502050405020303" pitchFamily="18" charset="0"/>
              </a:rPr>
              <a:t>Podziału Rzeczpospolitej</a:t>
            </a:r>
            <a:r>
              <a:rPr lang="pl-PL" sz="1400" b="0" i="0" dirty="0">
                <a:effectLst/>
                <a:latin typeface="Georgia Pro" panose="02040502050405020303" pitchFamily="18" charset="0"/>
              </a:rPr>
              <a:t> na Koronę i Wielkie Księstwo Litewskie (zaciśnięcie więzi).</a:t>
            </a:r>
          </a:p>
          <a:p>
            <a:pPr marL="742950" lvl="1" indent="-285750" fontAlgn="base">
              <a:lnSpc>
                <a:spcPct val="90000"/>
              </a:lnSpc>
              <a:buFont typeface="Arial" panose="020B0604020202020204" pitchFamily="34" charset="0"/>
              <a:buChar char="•"/>
            </a:pPr>
            <a:r>
              <a:rPr lang="pl-PL" sz="1400" b="0" i="0" dirty="0">
                <a:effectLst/>
                <a:latin typeface="Georgia Pro" panose="02040502050405020303" pitchFamily="18" charset="0"/>
              </a:rPr>
              <a:t>W</a:t>
            </a:r>
            <a:r>
              <a:rPr lang="pl-PL" sz="1400" b="1" i="0" dirty="0">
                <a:effectLst/>
                <a:latin typeface="Georgia Pro" panose="02040502050405020303" pitchFamily="18" charset="0"/>
              </a:rPr>
              <a:t>olnej elekcji;</a:t>
            </a:r>
            <a:r>
              <a:rPr lang="pl-PL" sz="1400" b="0" i="0" dirty="0">
                <a:effectLst/>
                <a:latin typeface="Georgia Pro" panose="02040502050405020303" pitchFamily="18" charset="0"/>
              </a:rPr>
              <a:t> po śmierci Stanisława Poniatowskiego tron miał objąć dziedzicznie Fryderyk August </a:t>
            </a:r>
            <a:r>
              <a:rPr lang="pl-PL" sz="1400" b="0" i="0" dirty="0" err="1">
                <a:effectLst/>
                <a:latin typeface="Georgia Pro" panose="02040502050405020303" pitchFamily="18" charset="0"/>
              </a:rPr>
              <a:t>Wettyn</a:t>
            </a:r>
            <a:r>
              <a:rPr lang="pl-PL" sz="1400" b="0" i="0" dirty="0">
                <a:effectLst/>
                <a:latin typeface="Georgia Pro" panose="02040502050405020303" pitchFamily="18" charset="0"/>
              </a:rPr>
              <a:t>.</a:t>
            </a:r>
          </a:p>
          <a:p>
            <a:pPr fontAlgn="base">
              <a:lnSpc>
                <a:spcPct val="90000"/>
              </a:lnSpc>
              <a:buFont typeface="Arial" panose="020B0604020202020204" pitchFamily="34" charset="0"/>
              <a:buChar char="•"/>
            </a:pPr>
            <a:r>
              <a:rPr lang="pl-PL" sz="1400" b="0" i="0" dirty="0">
                <a:effectLst/>
                <a:latin typeface="Georgia Pro" panose="02040502050405020303" pitchFamily="18" charset="0"/>
              </a:rPr>
              <a:t>Zakazano zawiązywania konfederacji.</a:t>
            </a:r>
          </a:p>
          <a:p>
            <a:pPr fontAlgn="base">
              <a:lnSpc>
                <a:spcPct val="90000"/>
              </a:lnSpc>
              <a:buFont typeface="Arial" panose="020B0604020202020204" pitchFamily="34" charset="0"/>
              <a:buChar char="•"/>
            </a:pPr>
            <a:r>
              <a:rPr lang="pl-PL" sz="1400" b="0" i="0" dirty="0">
                <a:effectLst/>
                <a:latin typeface="Georgia Pro" panose="02040502050405020303" pitchFamily="18" charset="0"/>
              </a:rPr>
              <a:t>Zakazano posiadania prywatnych wojsk.</a:t>
            </a:r>
          </a:p>
          <a:p>
            <a:pPr fontAlgn="base">
              <a:lnSpc>
                <a:spcPct val="90000"/>
              </a:lnSpc>
              <a:buFont typeface="Arial" panose="020B0604020202020204" pitchFamily="34" charset="0"/>
              <a:buChar char="•"/>
            </a:pPr>
            <a:r>
              <a:rPr lang="pl-PL" sz="1400" b="0" i="0" dirty="0">
                <a:effectLst/>
                <a:latin typeface="Georgia Pro" panose="02040502050405020303" pitchFamily="18" charset="0"/>
              </a:rPr>
              <a:t>Sejm miał być zwoływany co 2 lata. Długość trwania miała wynosić 70 dni z możliwością przedłużenia do 100 dni.</a:t>
            </a:r>
          </a:p>
          <a:p>
            <a:pPr fontAlgn="base">
              <a:lnSpc>
                <a:spcPct val="90000"/>
              </a:lnSpc>
              <a:buFont typeface="Arial" panose="020B0604020202020204" pitchFamily="34" charset="0"/>
              <a:buChar char="•"/>
            </a:pPr>
            <a:r>
              <a:rPr lang="pl-PL" sz="1400" b="0" i="0" dirty="0">
                <a:effectLst/>
                <a:latin typeface="Georgia Pro" panose="02040502050405020303" pitchFamily="18" charset="0"/>
              </a:rPr>
              <a:t>Co 25 lat miał się zwoływać sejm dla poprawy konstytucji, tzw. </a:t>
            </a:r>
            <a:r>
              <a:rPr lang="pl-PL" sz="1400" b="0" i="1" dirty="0">
                <a:effectLst/>
                <a:latin typeface="Georgia Pro" panose="02040502050405020303" pitchFamily="18" charset="0"/>
              </a:rPr>
              <a:t>sejm konstytucyjny</a:t>
            </a:r>
            <a:r>
              <a:rPr lang="pl-PL" sz="1400" b="0" i="0" dirty="0">
                <a:effectLst/>
                <a:latin typeface="Georgia Pro" panose="02040502050405020303" pitchFamily="18" charset="0"/>
              </a:rPr>
              <a:t> posiadał prawo zmienić dokument państwowy. Żaden inny sejm miał nie posiadać tego przywileju. Podczas jego trwania senat miał rolę jedynie </a:t>
            </a:r>
            <a:r>
              <a:rPr lang="pl-PL" sz="1400" b="0" i="1" dirty="0">
                <a:effectLst/>
                <a:latin typeface="Georgia Pro" panose="02040502050405020303" pitchFamily="18" charset="0"/>
              </a:rPr>
              <a:t>rady starszych</a:t>
            </a:r>
            <a:r>
              <a:rPr lang="pl-PL" sz="1400" b="0" i="0" dirty="0">
                <a:effectLst/>
                <a:latin typeface="Georgia Pro" panose="02040502050405020303" pitchFamily="18" charset="0"/>
              </a:rPr>
              <a:t>; pełnił funkcję doradczą.</a:t>
            </a:r>
          </a:p>
          <a:p>
            <a:pPr fontAlgn="base">
              <a:lnSpc>
                <a:spcPct val="90000"/>
              </a:lnSpc>
              <a:buFont typeface="Arial" panose="020B0604020202020204" pitchFamily="34" charset="0"/>
              <a:buChar char="•"/>
            </a:pPr>
            <a:r>
              <a:rPr lang="pl-PL" sz="1400" b="0" i="0" dirty="0">
                <a:effectLst/>
                <a:latin typeface="Georgia Pro" panose="02040502050405020303" pitchFamily="18" charset="0"/>
              </a:rPr>
              <a:t>Wprowadzenie organu władzy: Komisji Policji, sprawującej nadzór głównie nad miastami.</a:t>
            </a:r>
          </a:p>
          <a:p>
            <a:pPr>
              <a:lnSpc>
                <a:spcPct val="90000"/>
              </a:lnSpc>
            </a:pPr>
            <a:endParaRPr lang="en-AU" sz="900" dirty="0"/>
          </a:p>
        </p:txBody>
      </p:sp>
    </p:spTree>
    <p:extLst>
      <p:ext uri="{BB962C8B-B14F-4D97-AF65-F5344CB8AC3E}">
        <p14:creationId xmlns:p14="http://schemas.microsoft.com/office/powerpoint/2010/main" val="240433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816C06-1A17-4711-A543-DDED5441F82C}"/>
              </a:ext>
            </a:extLst>
          </p:cNvPr>
          <p:cNvSpPr>
            <a:spLocks noGrp="1"/>
          </p:cNvSpPr>
          <p:nvPr>
            <p:ph type="title"/>
          </p:nvPr>
        </p:nvSpPr>
        <p:spPr/>
        <p:txBody>
          <a:bodyPr/>
          <a:lstStyle/>
          <a:p>
            <a:pPr algn="ctr"/>
            <a:r>
              <a:rPr lang="pl-PL" b="0" i="0" dirty="0">
                <a:solidFill>
                  <a:schemeClr val="tx1"/>
                </a:solidFill>
                <a:effectLst/>
                <a:latin typeface="Georgia Pro" panose="02040502050405020303" pitchFamily="18" charset="0"/>
                <a:cs typeface="Khmer UI" panose="020B0604020202020204" pitchFamily="34" charset="0"/>
              </a:rPr>
              <a:t>Święto Konstytucji 3 maja</a:t>
            </a:r>
            <a:br>
              <a:rPr lang="pl-PL" b="0" i="0" dirty="0">
                <a:solidFill>
                  <a:srgbClr val="000000"/>
                </a:solidFill>
                <a:effectLst/>
                <a:latin typeface="Linux Libertine"/>
              </a:rPr>
            </a:br>
            <a:endParaRPr lang="en-AU" dirty="0"/>
          </a:p>
        </p:txBody>
      </p:sp>
      <p:sp>
        <p:nvSpPr>
          <p:cNvPr id="3" name="Symbol zastępczy zawartości 2">
            <a:extLst>
              <a:ext uri="{FF2B5EF4-FFF2-40B4-BE49-F238E27FC236}">
                <a16:creationId xmlns:a16="http://schemas.microsoft.com/office/drawing/2014/main" id="{8EEB4BA5-2D7A-49E5-A61F-C4D5A3E8F851}"/>
              </a:ext>
            </a:extLst>
          </p:cNvPr>
          <p:cNvSpPr>
            <a:spLocks noGrp="1"/>
          </p:cNvSpPr>
          <p:nvPr>
            <p:ph idx="1"/>
          </p:nvPr>
        </p:nvSpPr>
        <p:spPr/>
        <p:txBody>
          <a:bodyPr>
            <a:normAutofit fontScale="92500"/>
          </a:bodyPr>
          <a:lstStyle/>
          <a:p>
            <a:r>
              <a:rPr lang="pl-PL" b="0" i="0" dirty="0">
                <a:effectLst/>
                <a:latin typeface="Georgia Pro" panose="02040502050405020303" pitchFamily="18" charset="0"/>
              </a:rPr>
              <a:t>Dzień </a:t>
            </a:r>
            <a:r>
              <a:rPr lang="pl-PL" dirty="0">
                <a:latin typeface="Georgia Pro" panose="02040502050405020303" pitchFamily="18" charset="0"/>
              </a:rPr>
              <a:t>3 maja</a:t>
            </a:r>
            <a:r>
              <a:rPr lang="pl-PL" b="0" i="0" dirty="0">
                <a:effectLst/>
                <a:latin typeface="Georgia Pro" panose="02040502050405020303" pitchFamily="18" charset="0"/>
              </a:rPr>
              <a:t> </a:t>
            </a:r>
            <a:r>
              <a:rPr lang="pl-PL" dirty="0">
                <a:latin typeface="Georgia Pro" panose="02040502050405020303" pitchFamily="18" charset="0"/>
              </a:rPr>
              <a:t>1791</a:t>
            </a:r>
            <a:r>
              <a:rPr lang="pl-PL" b="0" i="0" dirty="0">
                <a:effectLst/>
                <a:latin typeface="Georgia Pro" panose="02040502050405020303" pitchFamily="18" charset="0"/>
              </a:rPr>
              <a:t> roku został uznany </a:t>
            </a:r>
            <a:r>
              <a:rPr lang="pl-PL" i="1" dirty="0">
                <a:latin typeface="Georgia Pro" panose="02040502050405020303" pitchFamily="18" charset="0"/>
              </a:rPr>
              <a:t>Świętem Konstytucji 3 Maja</a:t>
            </a:r>
            <a:r>
              <a:rPr lang="pl-PL" b="0" i="0" dirty="0">
                <a:effectLst/>
                <a:latin typeface="Georgia Pro" panose="02040502050405020303" pitchFamily="18" charset="0"/>
              </a:rPr>
              <a:t>. Obchody tego święta były zakazane podczas rozbiorów, a ponownie jego obchodzenie zostało wznowione w II Rzeczypospolitej w kwietniu </a:t>
            </a:r>
            <a:r>
              <a:rPr lang="pl-PL" dirty="0">
                <a:latin typeface="Georgia Pro" panose="02040502050405020303" pitchFamily="18" charset="0"/>
              </a:rPr>
              <a:t>1919</a:t>
            </a:r>
            <a:r>
              <a:rPr lang="pl-PL" b="0" i="0" dirty="0">
                <a:effectLst/>
                <a:latin typeface="Georgia Pro" panose="02040502050405020303" pitchFamily="18" charset="0"/>
              </a:rPr>
              <a:t> roku. Święto Konstytucji 3 Maja zostało zdelegalizowane przez hitlerowców i sowietów podczas okupacji Polski w czasie II wojny światowej, a po antykomunistycznych demonstracjach w 1946 r. nie było obchodzone w Polsce, natomiast zastąpione obchodami </a:t>
            </a:r>
            <a:r>
              <a:rPr lang="pl-PL" dirty="0">
                <a:latin typeface="Georgia Pro" panose="02040502050405020303" pitchFamily="18" charset="0"/>
              </a:rPr>
              <a:t>Święta 1 Maja</a:t>
            </a:r>
            <a:r>
              <a:rPr lang="pl-PL" b="0" i="0" dirty="0">
                <a:effectLst/>
                <a:latin typeface="Georgia Pro" panose="02040502050405020303" pitchFamily="18" charset="0"/>
              </a:rPr>
              <a:t>. W styczniu 1951 r. święto 3 maja zostało oficjalnie zdelegalizowane przez władze komunistyczne. W roku 1981 ponownie władze świętowały uchwalenie majowej konstytucji. Do roku 1989 w tym dniu często dochodziło w Polsce do protestów i demonstracji antyrządowych i antykomunistycznych. Po zmianie ustroju, od kwietnia 1990 r. Święto Konstytucji 3 Maja należy do uroczyście obchodzonych </a:t>
            </a:r>
            <a:r>
              <a:rPr lang="pl-PL" dirty="0">
                <a:latin typeface="Georgia Pro" panose="02040502050405020303" pitchFamily="18" charset="0"/>
              </a:rPr>
              <a:t>polskich świąt</a:t>
            </a:r>
            <a:r>
              <a:rPr lang="pl-PL" b="0" i="0" dirty="0">
                <a:effectLst/>
                <a:latin typeface="Georgia Pro" panose="02040502050405020303" pitchFamily="18" charset="0"/>
              </a:rPr>
              <a:t>. W roku 2007 po raz pierwszy na </a:t>
            </a:r>
            <a:r>
              <a:rPr lang="pl-PL" dirty="0">
                <a:latin typeface="Georgia Pro" panose="02040502050405020303" pitchFamily="18" charset="0"/>
              </a:rPr>
              <a:t>Litwie</a:t>
            </a:r>
            <a:r>
              <a:rPr lang="pl-PL" b="0" i="0" dirty="0">
                <a:effectLst/>
                <a:latin typeface="Georgia Pro" panose="02040502050405020303" pitchFamily="18" charset="0"/>
              </a:rPr>
              <a:t> obchodzono święto Konstytucji 3 maja</a:t>
            </a:r>
            <a:r>
              <a:rPr lang="pl-PL" b="0" i="0" dirty="0">
                <a:solidFill>
                  <a:srgbClr val="202122"/>
                </a:solidFill>
                <a:effectLst/>
                <a:latin typeface="Arial" panose="020B0604020202020204" pitchFamily="34" charset="0"/>
              </a:rPr>
              <a:t>.</a:t>
            </a:r>
            <a:endParaRPr lang="en-AU" dirty="0"/>
          </a:p>
        </p:txBody>
      </p:sp>
    </p:spTree>
    <p:extLst>
      <p:ext uri="{BB962C8B-B14F-4D97-AF65-F5344CB8AC3E}">
        <p14:creationId xmlns:p14="http://schemas.microsoft.com/office/powerpoint/2010/main" val="491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748058-CCE9-4A85-A2CD-FDADFFF9A97F}"/>
              </a:ext>
            </a:extLst>
          </p:cNvPr>
          <p:cNvSpPr>
            <a:spLocks noGrp="1"/>
          </p:cNvSpPr>
          <p:nvPr>
            <p:ph type="title"/>
          </p:nvPr>
        </p:nvSpPr>
        <p:spPr/>
        <p:txBody>
          <a:bodyPr/>
          <a:lstStyle/>
          <a:p>
            <a:endParaRPr lang="en-AU"/>
          </a:p>
        </p:txBody>
      </p:sp>
      <p:sp>
        <p:nvSpPr>
          <p:cNvPr id="3" name="Symbol zastępczy zawartości 2">
            <a:extLst>
              <a:ext uri="{FF2B5EF4-FFF2-40B4-BE49-F238E27FC236}">
                <a16:creationId xmlns:a16="http://schemas.microsoft.com/office/drawing/2014/main" id="{0C506670-033A-4673-B9D3-2A24B8DD9F55}"/>
              </a:ext>
            </a:extLst>
          </p:cNvPr>
          <p:cNvSpPr>
            <a:spLocks noGrp="1"/>
          </p:cNvSpPr>
          <p:nvPr>
            <p:ph idx="1"/>
          </p:nvPr>
        </p:nvSpPr>
        <p:spPr/>
        <p:txBody>
          <a:bodyPr/>
          <a:lstStyle/>
          <a:p>
            <a:endParaRPr lang="en-AU" b="1" dirty="0"/>
          </a:p>
        </p:txBody>
      </p:sp>
      <p:pic>
        <p:nvPicPr>
          <p:cNvPr id="6148" name="Picture 4">
            <a:extLst>
              <a:ext uri="{FF2B5EF4-FFF2-40B4-BE49-F238E27FC236}">
                <a16:creationId xmlns:a16="http://schemas.microsoft.com/office/drawing/2014/main" id="{DA3584B5-ADC6-4940-8A3B-9E378C021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98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9BE91B39-C0A7-4170-BF2C-9B4CF827B874}"/>
              </a:ext>
            </a:extLst>
          </p:cNvPr>
          <p:cNvSpPr txBox="1"/>
          <p:nvPr/>
        </p:nvSpPr>
        <p:spPr>
          <a:xfrm>
            <a:off x="5953393" y="452718"/>
            <a:ext cx="4245684" cy="400110"/>
          </a:xfrm>
          <a:prstGeom prst="rect">
            <a:avLst/>
          </a:prstGeom>
          <a:noFill/>
        </p:spPr>
        <p:txBody>
          <a:bodyPr wrap="square" rtlCol="0">
            <a:spAutoFit/>
          </a:bodyPr>
          <a:lstStyle/>
          <a:p>
            <a:r>
              <a:rPr lang="pl-PL" sz="2000" dirty="0">
                <a:latin typeface="Georgia Pro" panose="02040502050405020303" pitchFamily="18" charset="0"/>
              </a:rPr>
              <a:t>Pomnik uchwalenia konstytucji</a:t>
            </a:r>
            <a:endParaRPr lang="en-AU" sz="2000" dirty="0">
              <a:latin typeface="Georgia Pro" panose="02040502050405020303" pitchFamily="18" charset="0"/>
            </a:endParaRPr>
          </a:p>
        </p:txBody>
      </p:sp>
      <p:cxnSp>
        <p:nvCxnSpPr>
          <p:cNvPr id="6" name="Łącznik prosty 5">
            <a:extLst>
              <a:ext uri="{FF2B5EF4-FFF2-40B4-BE49-F238E27FC236}">
                <a16:creationId xmlns:a16="http://schemas.microsoft.com/office/drawing/2014/main" id="{2559FD0F-BDA2-4C6F-9BDD-A6AD1EC18A49}"/>
              </a:ext>
            </a:extLst>
          </p:cNvPr>
          <p:cNvCxnSpPr/>
          <p:nvPr/>
        </p:nvCxnSpPr>
        <p:spPr>
          <a:xfrm flipH="1">
            <a:off x="5416062" y="1137473"/>
            <a:ext cx="50643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824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Jon</Template>
  <TotalTime>142</TotalTime>
  <Words>1706</Words>
  <Application>Microsoft Office PowerPoint</Application>
  <PresentationFormat>Panoramiczny</PresentationFormat>
  <Paragraphs>75</Paragraphs>
  <Slides>16</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16</vt:i4>
      </vt:variant>
    </vt:vector>
  </HeadingPairs>
  <TitlesOfParts>
    <vt:vector size="23" baseType="lpstr">
      <vt:lpstr>Arial</vt:lpstr>
      <vt:lpstr>Century Gothic</vt:lpstr>
      <vt:lpstr>Georgia Pro</vt:lpstr>
      <vt:lpstr>Linux Libertine</vt:lpstr>
      <vt:lpstr>Roboto Slab</vt:lpstr>
      <vt:lpstr>Wingdings 3</vt:lpstr>
      <vt:lpstr>Jon</vt:lpstr>
      <vt:lpstr>Konstytucja 3 maja 1791</vt:lpstr>
      <vt:lpstr>Znaczenie Konstytucji 3 maja </vt:lpstr>
      <vt:lpstr>Konstytucja 3 maja-Ustawa rządowa</vt:lpstr>
      <vt:lpstr>Prezentacja programu PowerPoint</vt:lpstr>
      <vt:lpstr>Prezentacja programu PowerPoint</vt:lpstr>
      <vt:lpstr>Liberum Veto - Wolne „nie pozwalam”</vt:lpstr>
      <vt:lpstr>Postanowienia konstytucji</vt:lpstr>
      <vt:lpstr>Święto Konstytucji 3 maja </vt:lpstr>
      <vt:lpstr>Prezentacja programu PowerPoint</vt:lpstr>
      <vt:lpstr>Twórcy Konstytucji 3 maja</vt:lpstr>
      <vt:lpstr>Twórcy Konstytucji 3 maja</vt:lpstr>
      <vt:lpstr>Twórcy Konstytucji 3 maja</vt:lpstr>
      <vt:lpstr>Prezentacja programu PowerPoint</vt:lpstr>
      <vt:lpstr>Kilka ciekawostek na temat Konstytucji 3 maja</vt:lpstr>
      <vt:lpstr>Kilka ciekawostek na temat Konstytucji 3 maja</vt:lpstr>
      <vt:lpstr>Źródła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Konstytucja 3 maja 1791</dc:title>
  <dc:creator>Katarzyna Szlendak-Ranis</dc:creator>
  <cp:lastModifiedBy>Katarzyna Szlendak-Ranis</cp:lastModifiedBy>
  <cp:revision>13</cp:revision>
  <dcterms:created xsi:type="dcterms:W3CDTF">2021-04-01T16:29:17Z</dcterms:created>
  <dcterms:modified xsi:type="dcterms:W3CDTF">2021-04-01T18:51:21Z</dcterms:modified>
</cp:coreProperties>
</file>